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664" r:id="rId2"/>
    <p:sldId id="670" r:id="rId3"/>
    <p:sldId id="671" r:id="rId4"/>
    <p:sldId id="672" r:id="rId5"/>
    <p:sldId id="674" r:id="rId6"/>
    <p:sldId id="511" r:id="rId7"/>
    <p:sldId id="538" r:id="rId8"/>
    <p:sldId id="544" r:id="rId9"/>
    <p:sldId id="545" r:id="rId10"/>
    <p:sldId id="676" r:id="rId11"/>
    <p:sldId id="675" r:id="rId12"/>
    <p:sldId id="677" r:id="rId13"/>
    <p:sldId id="512" r:id="rId14"/>
    <p:sldId id="539" r:id="rId15"/>
    <p:sldId id="547" r:id="rId16"/>
    <p:sldId id="678" r:id="rId17"/>
    <p:sldId id="573" r:id="rId18"/>
    <p:sldId id="549" r:id="rId19"/>
    <p:sldId id="499" r:id="rId20"/>
    <p:sldId id="501" r:id="rId21"/>
    <p:sldId id="682" r:id="rId22"/>
    <p:sldId id="553" r:id="rId23"/>
    <p:sldId id="502" r:id="rId24"/>
    <p:sldId id="577" r:id="rId25"/>
    <p:sldId id="665" r:id="rId26"/>
    <p:sldId id="688" r:id="rId27"/>
    <p:sldId id="686" r:id="rId28"/>
    <p:sldId id="687" r:id="rId29"/>
    <p:sldId id="579" r:id="rId30"/>
    <p:sldId id="689" r:id="rId31"/>
    <p:sldId id="537" r:id="rId32"/>
    <p:sldId id="690" r:id="rId33"/>
    <p:sldId id="540" r:id="rId34"/>
    <p:sldId id="532" r:id="rId35"/>
    <p:sldId id="430" r:id="rId36"/>
    <p:sldId id="580" r:id="rId37"/>
    <p:sldId id="554" r:id="rId38"/>
    <p:sldId id="429" r:id="rId39"/>
    <p:sldId id="699" r:id="rId40"/>
    <p:sldId id="695" r:id="rId41"/>
    <p:sldId id="696" r:id="rId42"/>
    <p:sldId id="555" r:id="rId43"/>
    <p:sldId id="556" r:id="rId44"/>
    <p:sldId id="698" r:id="rId45"/>
    <p:sldId id="428" r:id="rId46"/>
    <p:sldId id="589" r:id="rId47"/>
    <p:sldId id="700" r:id="rId48"/>
    <p:sldId id="704" r:id="rId49"/>
    <p:sldId id="703" r:id="rId50"/>
    <p:sldId id="427" r:id="rId51"/>
    <p:sldId id="590" r:id="rId52"/>
    <p:sldId id="557" r:id="rId53"/>
    <p:sldId id="558" r:id="rId54"/>
    <p:sldId id="559" r:id="rId55"/>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CBE"/>
    <a:srgbClr val="CBE4EB"/>
    <a:srgbClr val="FFFFFF"/>
    <a:srgbClr val="F6DC92"/>
    <a:srgbClr val="C8E3EA"/>
    <a:srgbClr val="C8E9EA"/>
    <a:srgbClr val="96A0CA"/>
    <a:srgbClr val="989ECC"/>
    <a:srgbClr val="ABB0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02" autoAdjust="0"/>
    <p:restoredTop sz="63714" autoAdjust="0"/>
  </p:normalViewPr>
  <p:slideViewPr>
    <p:cSldViewPr snapToGrid="0" showGuides="1">
      <p:cViewPr>
        <p:scale>
          <a:sx n="60" d="100"/>
          <a:sy n="60" d="100"/>
        </p:scale>
        <p:origin x="139"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93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84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31731AEE-B0B8-41A7-A424-AA0825440A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eekingcente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r>
              <a:rPr lang="en-US" dirty="0" smtClean="0"/>
              <a:t>The first great transgression ends as world wide sea levels</a:t>
            </a:r>
            <a:r>
              <a:rPr lang="en-US" baseline="0" dirty="0" smtClean="0"/>
              <a:t> fall in response to </a:t>
            </a:r>
            <a:r>
              <a:rPr lang="en-US" dirty="0" smtClean="0"/>
              <a:t>the first of</a:t>
            </a:r>
            <a:r>
              <a:rPr lang="en-US" baseline="0" dirty="0" smtClean="0"/>
              <a:t> several collision orogenies that will culminate in the formation of Pangaea. Remember that orogeny decreases continent area and the corresponding increase in ocean area initially lowers sea level.</a:t>
            </a:r>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western part of the canyon, which was farther offshore during</a:t>
            </a:r>
            <a:r>
              <a:rPr lang="en-US" baseline="0" dirty="0" smtClean="0"/>
              <a:t> the Devonian, the Temple Butte’s thickness increases markedly. Here we see the “type locality” for the Temple Butte Limestone.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b</a:t>
            </a:r>
            <a:r>
              <a:rPr lang="en-US" dirty="0" smtClean="0"/>
              <a:t>ack to the eastern</a:t>
            </a:r>
            <a:r>
              <a:rPr lang="en-US" baseline="0" dirty="0" smtClean="0"/>
              <a:t> section for a moment where we see </a:t>
            </a:r>
            <a:r>
              <a:rPr lang="en-US" dirty="0" smtClean="0"/>
              <a:t>another lens</a:t>
            </a:r>
            <a:r>
              <a:rPr lang="en-US" baseline="0" dirty="0" smtClean="0"/>
              <a:t> within the Temple Butte. If the sea transgressed over the </a:t>
            </a:r>
            <a:r>
              <a:rPr lang="en-US" baseline="0" dirty="0" err="1" smtClean="0"/>
              <a:t>Muav</a:t>
            </a:r>
            <a:r>
              <a:rPr lang="en-US" baseline="0" dirty="0" smtClean="0"/>
              <a:t> Limestone, why don’t we see sandstone and shale deposited before the Temple Butte Limestone? Remember that the Tapeats Sandstone and Bright Angle Shale were deposited before the </a:t>
            </a:r>
            <a:r>
              <a:rPr lang="en-US" baseline="0" dirty="0" err="1" smtClean="0"/>
              <a:t>Muav</a:t>
            </a:r>
            <a:r>
              <a:rPr lang="en-US" baseline="0" dirty="0" smtClean="0"/>
              <a:t> Limestone. Pause the video and see if you can come up with an explanation. When you think you have one, resume.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unlike the Cambrian transgression which occurred on an eroded Proterozoic basement of largely silicate rocks, the Devonian transgression occurred</a:t>
            </a:r>
            <a:r>
              <a:rPr lang="en-US" baseline="0" dirty="0" smtClean="0"/>
              <a:t> on soluble carbonates, which largely dissolved upon erosion and therefore produced very little insoluble sand and mud.</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relatively brief regression followed the deposition of the Temple Butte Limestone, but by the middle of the Mississippian period, a third transgression was in full force.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unit deposited</a:t>
            </a:r>
            <a:r>
              <a:rPr lang="en-US" baseline="0" dirty="0" smtClean="0"/>
              <a:t> during this transgression </a:t>
            </a:r>
            <a:r>
              <a:rPr lang="en-US" dirty="0" smtClean="0"/>
              <a:t>is the Mississippian</a:t>
            </a:r>
            <a:r>
              <a:rPr lang="en-US" baseline="0" dirty="0" smtClean="0"/>
              <a:t> Redwall </a:t>
            </a:r>
            <a:r>
              <a:rPr lang="en-US" dirty="0" smtClean="0"/>
              <a:t>Limestone</a:t>
            </a:r>
            <a:r>
              <a:rPr lang="en-US" baseline="0" dirty="0" smtClean="0"/>
              <a:t> and </a:t>
            </a:r>
            <a:r>
              <a:rPr lang="en-US" dirty="0" smtClean="0"/>
              <a:t>corresponds to the word “Rocks” in our mnemonic.</a:t>
            </a:r>
          </a:p>
          <a:p>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308B21B2-31F1-4B81-A1B3-2B27BE833B51}" type="slidenum">
              <a:rPr lang="en-US" smtClean="0"/>
              <a:pPr/>
              <a:t>15</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dirty="0" smtClean="0"/>
              <a:t>The combination</a:t>
            </a:r>
            <a:r>
              <a:rPr lang="en-US" baseline="0" dirty="0" smtClean="0"/>
              <a:t> of global sea level rise and subsiding land led to a profound transgression that covered even more of the western states with shallow seas than did the previous transgression. </a:t>
            </a:r>
            <a:r>
              <a:rPr lang="en-US" dirty="0" smtClean="0"/>
              <a:t>With the shoreline even farther from the Grand</a:t>
            </a:r>
            <a:r>
              <a:rPr lang="en-US" baseline="0" dirty="0" smtClean="0"/>
              <a:t> Canyon during the deposition of the Redwall than it was during the deposition of either the Temple Butte or </a:t>
            </a:r>
            <a:r>
              <a:rPr lang="en-US" baseline="0" dirty="0" err="1" smtClean="0"/>
              <a:t>Muav</a:t>
            </a:r>
            <a:r>
              <a:rPr lang="en-US" baseline="0" dirty="0" smtClean="0"/>
              <a:t> Limestones, …</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92EAF8D0-10CC-42C7-92D3-3BB2CF21D5E5}" type="slidenum">
              <a:rPr lang="en-US" smtClean="0"/>
              <a:pPr/>
              <a:t>16</a:t>
            </a:fld>
            <a:endParaRPr lang="en-US"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baseline="0" dirty="0" smtClean="0"/>
              <a:t>… the sea water here was extremely clear and the Redwall Limestone</a:t>
            </a:r>
            <a:r>
              <a:rPr lang="en-US" dirty="0" smtClean="0"/>
              <a:t> is therefore</a:t>
            </a:r>
            <a:r>
              <a:rPr lang="en-US" baseline="0" dirty="0" smtClean="0"/>
              <a:t> </a:t>
            </a:r>
            <a:r>
              <a:rPr lang="en-US" dirty="0" smtClean="0"/>
              <a:t>almost entirely pure</a:t>
            </a:r>
            <a:r>
              <a:rPr lang="en-US" baseline="0" dirty="0" smtClean="0"/>
              <a:t> calcium carbonate formed from accumulated shell material. Typical fossils include </a:t>
            </a:r>
            <a:r>
              <a:rPr lang="en-US" dirty="0" smtClean="0"/>
              <a:t>crinoids, bryozoa, brachiopods,</a:t>
            </a:r>
            <a:r>
              <a:rPr lang="en-US" baseline="0" dirty="0" smtClean="0"/>
              <a:t> </a:t>
            </a:r>
            <a:r>
              <a:rPr lang="en-US" dirty="0" smtClean="0"/>
              <a:t>coral, and cephalopods.</a:t>
            </a:r>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0B4349AD-533F-4123-9126-DCF512249519}" type="slidenum">
              <a:rPr lang="en-US" smtClean="0"/>
              <a:pPr/>
              <a:t>17</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dirty="0" smtClean="0"/>
              <a:t>As one of the most conspicuous cliff</a:t>
            </a:r>
            <a:r>
              <a:rPr lang="en-US" baseline="0" dirty="0" smtClean="0"/>
              <a:t> formers</a:t>
            </a:r>
            <a:r>
              <a:rPr lang="en-US" dirty="0" smtClean="0"/>
              <a:t> in the Grand Canyon</a:t>
            </a:r>
            <a:r>
              <a:rPr lang="en-US" baseline="0" dirty="0" smtClean="0"/>
              <a:t> and thoroughly red-stained from iron oxidizing in the units above it, </a:t>
            </a:r>
            <a:r>
              <a:rPr lang="en-US" dirty="0" smtClean="0"/>
              <a:t>the Redwall Limestone is</a:t>
            </a:r>
            <a:r>
              <a:rPr lang="en-US" baseline="0" dirty="0" smtClean="0"/>
              <a:t> aptly named.</a:t>
            </a:r>
            <a:r>
              <a:rPr lang="en-US" dirty="0"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F9DD5839-837C-4AC2-BE78-C86146120D5E}" type="slidenum">
              <a:rPr lang="en-US" smtClean="0"/>
              <a:pPr/>
              <a:t>18</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dirty="0" smtClean="0"/>
              <a:t>Where the river</a:t>
            </a:r>
            <a:r>
              <a:rPr lang="en-US" baseline="0" dirty="0" smtClean="0"/>
              <a:t> has washed away the iron staining, the true blue-grey color of the Redwall Limestone is visible.</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8DC601E1-56A7-4EE1-84A5-BC0971FBF41B}" type="slidenum">
              <a:rPr lang="en-US" smtClean="0"/>
              <a:pPr/>
              <a:t>19</a:t>
            </a:fld>
            <a:endParaRPr lang="en-U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r>
              <a:rPr lang="en-US" dirty="0" smtClean="0"/>
              <a:t>At Redwall Cavern, the river has completely dissolved the Redwall Limestone</a:t>
            </a:r>
            <a:r>
              <a:rPr lang="en-US" baseline="0" dirty="0" smtClean="0"/>
              <a:t> - </a:t>
            </a:r>
            <a:r>
              <a:rPr lang="en-US" dirty="0" smtClean="0"/>
              <a:t>a</a:t>
            </a:r>
            <a:r>
              <a:rPr lang="en-US" baseline="0" dirty="0" smtClean="0"/>
              <a:t> dramatic example of its high solubility.</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as the mountains erode, sea level slowly increases due to sediment transfer into the oceans. Whether or not this transgression deposited any sediment in the Grand Canyon area is unknown, for there is no Ordovician or Silurian strata in the canyon. It may have never deposited, …</a:t>
            </a:r>
            <a:endParaRPr lang="en-US" dirty="0" smtClean="0"/>
          </a:p>
          <a:p>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2ED54E6A-71A7-4050-A834-8EE764AD0E2F}" type="slidenum">
              <a:rPr lang="en-US" smtClean="0"/>
              <a:pPr/>
              <a:t>20</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en-US" dirty="0" smtClean="0"/>
              <a:t>The giant cavern is a popular stop with raft</a:t>
            </a:r>
            <a:r>
              <a:rPr lang="en-US" baseline="0" dirty="0" smtClean="0"/>
              <a:t> trips.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rather profound recession followed the deposition of the Redwall Limestone, during which time it was uplifted and eroded. </a:t>
            </a:r>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FFCD4850-29A4-4889-BDE9-D1342A500B8E}" type="slidenum">
              <a:rPr lang="en-US" smtClean="0"/>
              <a:pPr/>
              <a:t>22</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dirty="0" smtClean="0"/>
              <a:t>Caverns developed</a:t>
            </a:r>
            <a:r>
              <a:rPr lang="en-US" baseline="0" dirty="0" smtClean="0"/>
              <a:t> in the soluble Redwall at this time, many of which can be seen along the river.</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A858CE5D-2270-48CE-84BD-169C5480A5CF}" type="slidenum">
              <a:rPr lang="en-US" smtClean="0"/>
              <a:pPr/>
              <a:t>23</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r>
              <a:rPr lang="en-US" dirty="0" smtClean="0"/>
              <a:t>Some of these provide conduits for modern groundwater flow.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8323BBB6-6F4A-4A87-A264-D01CC86C0472}" type="slidenum">
              <a:rPr lang="en-US" smtClean="0"/>
              <a:pPr/>
              <a:t>24</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The </a:t>
            </a:r>
            <a:r>
              <a:rPr lang="en-US" baseline="0" dirty="0" smtClean="0"/>
              <a:t>extensive </a:t>
            </a:r>
            <a:r>
              <a:rPr lang="en-US" dirty="0" smtClean="0"/>
              <a:t>cave system at Vasey’s Paradise</a:t>
            </a:r>
            <a:r>
              <a:rPr lang="en-US" baseline="0" dirty="0" smtClean="0"/>
              <a:t> with over 2 miles of passageways, indicates that the Mississippian erosional period was quite significant. Of course the Redwall Limestone is exposed to erosion today, so there are modern caves that have developed in the Redwall as well. Some of the modern Redwall caves have speleothems that must form just below the water table and thus indicate that the canyon was at least partly eroded at the time they formed.</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dating such speleothems, known as cave mammillaries,</a:t>
            </a:r>
            <a:r>
              <a:rPr lang="en-US" baseline="0" dirty="0" smtClean="0"/>
              <a:t> the age of Grand Canyon formation has been pushed back to 16-17 million years ago. Centered in the photo is a broken-open mammillary exposing the Redwall Limestone beneath the mammillary crust (m).</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That mammillary stuff is cool, I know, but we need to get back to the Mississippian regression, which not only resulted in cave formation, but also, ….</a:t>
            </a:r>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smtClean="0"/>
              <a:t>… in a </a:t>
            </a:r>
            <a:r>
              <a:rPr lang="en-US" dirty="0" smtClean="0"/>
              <a:t>similar manner to what happened</a:t>
            </a:r>
            <a:r>
              <a:rPr lang="en-US" baseline="0" dirty="0" smtClean="0"/>
              <a:t> in Florida d</a:t>
            </a:r>
            <a:r>
              <a:rPr lang="en-US" dirty="0" smtClean="0"/>
              <a:t>uring intervals when sea level dropped, …</a:t>
            </a:r>
          </a:p>
        </p:txBody>
      </p:sp>
      <p:sp>
        <p:nvSpPr>
          <p:cNvPr id="161796" name="Slide Number Placeholder 3"/>
          <p:cNvSpPr>
            <a:spLocks noGrp="1"/>
          </p:cNvSpPr>
          <p:nvPr>
            <p:ph type="sldNum" sz="quarter" idx="5"/>
          </p:nvPr>
        </p:nvSpPr>
        <p:spPr>
          <a:noFill/>
        </p:spPr>
        <p:txBody>
          <a:bodyPr/>
          <a:lstStyle/>
          <a:p>
            <a:fld id="{85F35607-5A86-4481-9CDC-A37159CD6936}"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7AD7BE4-CA5D-43F3-A23B-5468112809D2}" type="slidenum">
              <a:rPr lang="en-US" smtClean="0"/>
              <a:pPr/>
              <a:t>28</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runoff carved stream channels across the carbonate platform.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96C6FC57-D0A9-4702-9C3E-8CB8CF3A6677}" type="slidenum">
              <a:rPr lang="en-US" smtClean="0"/>
              <a:pPr/>
              <a:t>29</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the Grand Canyon</a:t>
            </a:r>
            <a:r>
              <a:rPr lang="en-US" baseline="0" dirty="0" smtClean="0"/>
              <a:t> region similar channels later filled with reworked carbonate debris to become …</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or perhaps it was completely eroded when sea levels plummeted as a second collision orogeny adds another chunk of land to the growing supercontinent of Pangaea.</a:t>
            </a:r>
            <a:endParaRPr lang="en-US" dirty="0" smtClean="0"/>
          </a:p>
          <a:p>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96C6FC57-D0A9-4702-9C3E-8CB8CF3A6677}" type="slidenum">
              <a:rPr lang="en-US" smtClean="0"/>
              <a:pPr/>
              <a:t>30</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r>
              <a:rPr lang="en-US" dirty="0" smtClean="0"/>
              <a:t>… the Surprise Canyon Formation. This</a:t>
            </a:r>
            <a:r>
              <a:rPr lang="en-US" baseline="0" dirty="0" smtClean="0"/>
              <a:t> mode of occurrence is similar to the Temple Butte Limestone, but the Surprise Canyon Formation</a:t>
            </a:r>
            <a:r>
              <a:rPr lang="en-US" dirty="0" smtClean="0"/>
              <a:t> only</a:t>
            </a:r>
            <a:r>
              <a:rPr lang="en-US" baseline="0" dirty="0" smtClean="0"/>
              <a:t> outcrops in remote areas of the canyon and was not discovered until 1985. Accordingly we will attach little significance to it and move on to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Fourth Transgression.</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final Transgression recorded in the Grand Canyon occurred during the Pennsylvanian and Permian periods. At this time orogeny associated with the final stages in the assemblage of Pangaea will generate a lot of clastic sediment that will greatly diversify the kinds of sediment accumulating in the Grand Canyon area.</a:t>
            </a:r>
            <a:endParaRPr lang="en-US" dirty="0" smtClean="0">
              <a:solidFill>
                <a:srgbClr val="FF0000"/>
              </a:solidFill>
            </a:endParaRPr>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Accordingly, there are five distinctly</a:t>
            </a:r>
            <a:r>
              <a:rPr lang="en-US" baseline="0" dirty="0" smtClean="0"/>
              <a:t> </a:t>
            </a:r>
            <a:r>
              <a:rPr lang="en-US" dirty="0" smtClean="0"/>
              <a:t>different</a:t>
            </a:r>
            <a:r>
              <a:rPr lang="en-US" baseline="0" dirty="0" smtClean="0"/>
              <a:t> units deposited during this interval – the Kaibab, Toroweap, Coconino, Hermit and Supai, or in our mnemonic: “</a:t>
            </a:r>
            <a:r>
              <a:rPr lang="en-US" u="sng" baseline="0" dirty="0" smtClean="0"/>
              <a:t>K</a:t>
            </a:r>
            <a:r>
              <a:rPr lang="en-US" baseline="0" dirty="0" smtClean="0"/>
              <a:t>now </a:t>
            </a:r>
            <a:r>
              <a:rPr lang="en-US" u="sng" baseline="0" dirty="0" smtClean="0"/>
              <a:t>T</a:t>
            </a:r>
            <a:r>
              <a:rPr lang="en-US" baseline="0" dirty="0" smtClean="0"/>
              <a:t>he </a:t>
            </a:r>
            <a:r>
              <a:rPr lang="en-US" u="sng" baseline="0" dirty="0" smtClean="0"/>
              <a:t>C</a:t>
            </a:r>
            <a:r>
              <a:rPr lang="en-US" baseline="0" dirty="0" smtClean="0"/>
              <a:t>anyon’s </a:t>
            </a:r>
            <a:r>
              <a:rPr lang="en-US" u="sng" baseline="0" dirty="0" smtClean="0"/>
              <a:t>H</a:t>
            </a:r>
            <a:r>
              <a:rPr lang="en-US" baseline="0" dirty="0" smtClean="0"/>
              <a:t>istory </a:t>
            </a:r>
            <a:r>
              <a:rPr lang="en-US" u="sng" baseline="0" dirty="0" smtClean="0"/>
              <a:t>S</a:t>
            </a:r>
            <a:r>
              <a:rPr lang="en-US" baseline="0" dirty="0" smtClean="0"/>
              <a:t>tudy”!</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C3D834C9-6B34-4D2D-89FA-D875E9FD71E2}" type="slidenum">
              <a:rPr lang="en-US" smtClean="0"/>
              <a:pPr/>
              <a:t>34</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r>
              <a:rPr lang="en-US" dirty="0" smtClean="0"/>
              <a:t>Pennsylvanian</a:t>
            </a:r>
            <a:r>
              <a:rPr lang="en-US" baseline="0" dirty="0" smtClean="0"/>
              <a:t> deposition begins with the Supai Group – a unit so variable that it contains four distinct geologic formations (don’t worry about their names). </a:t>
            </a:r>
            <a:r>
              <a:rPr lang="en-US" dirty="0" smtClean="0"/>
              <a:t>The various layers represent a variety of changing environments,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C580530-ED2E-418D-BE53-C34FA1373640}" type="slidenum">
              <a:rPr lang="en-US" smtClean="0"/>
              <a:pPr/>
              <a:t>35</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r>
              <a:rPr lang="en-US" dirty="0" smtClean="0"/>
              <a:t>… including marginal marine (delta, estuary, lagoon and tidal flat) and shallow marine, similar to the Texas Gulf today. This scene attempts to interpret these marginal marine environments with scant vegetation (ferns and calamities- giant horsetails) and animal tracks of an unknown species. Red</a:t>
            </a:r>
            <a:r>
              <a:rPr lang="en-US" baseline="0" dirty="0" smtClean="0"/>
              <a:t> colored sediments, or “red beds” as geologists usually call them, almost always indicate that the sediments where exposed above sea level where highly oxygenated rain water could oxidize iron-bearing minerals derived from the erosion of distant mountains. </a:t>
            </a:r>
            <a:endParaRPr lang="en-US" dirty="0" smtClean="0"/>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176B4BB3-767B-4047-BB40-028791E09233}" type="slidenum">
              <a:rPr lang="en-US" smtClean="0"/>
              <a:pPr/>
              <a:t>36</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r>
              <a:rPr lang="en-US" dirty="0" smtClean="0"/>
              <a:t>It is primarily the Supai Group which provided</a:t>
            </a:r>
            <a:r>
              <a:rPr lang="en-US" baseline="0" dirty="0" smtClean="0"/>
              <a:t> the</a:t>
            </a:r>
            <a:r>
              <a:rPr lang="en-US" dirty="0" smtClean="0"/>
              <a:t> iron oxide which colored the Redwall Limestone below.</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E4768220-26BF-4366-A4E8-0429B40B97E8}" type="slidenum">
              <a:rPr lang="en-US" smtClean="0"/>
              <a:pPr/>
              <a:t>37</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dirty="0" smtClean="0"/>
              <a:t>Above the variable beds</a:t>
            </a:r>
            <a:r>
              <a:rPr lang="en-US" baseline="0" dirty="0" smtClean="0"/>
              <a:t> of the Supai Group lay the soft, vivid red slopes of the </a:t>
            </a:r>
            <a:r>
              <a:rPr lang="en-US" dirty="0" smtClean="0"/>
              <a:t>Hermit shale. The color of these siltstones and mudstones absolutely</a:t>
            </a:r>
            <a:r>
              <a:rPr lang="en-US" baseline="0" dirty="0" smtClean="0"/>
              <a:t> screams oxygen!</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88684E9C-409B-4F16-A6A8-BF2E28D7F7EF}" type="slidenum">
              <a:rPr lang="en-US" smtClean="0"/>
              <a:pPr/>
              <a:t>38</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r>
              <a:rPr lang="en-US" baseline="0" dirty="0" smtClean="0"/>
              <a:t>It should therefore be of no surprise that </a:t>
            </a:r>
            <a:r>
              <a:rPr lang="en-US" dirty="0" smtClean="0"/>
              <a:t>the Hermit Shale represents a coastal lowland environment, probably</a:t>
            </a:r>
            <a:r>
              <a:rPr lang="en-US" baseline="0" dirty="0" smtClean="0"/>
              <a:t> a </a:t>
            </a:r>
            <a:r>
              <a:rPr lang="en-US" dirty="0" smtClean="0"/>
              <a:t>lagoon on the edge of a tropical sea, where extensive rain thoroughly</a:t>
            </a:r>
            <a:r>
              <a:rPr lang="en-US" baseline="0" dirty="0" smtClean="0"/>
              <a:t> </a:t>
            </a:r>
            <a:r>
              <a:rPr lang="en-US" dirty="0" smtClean="0"/>
              <a:t>oxidized the sediments.</a:t>
            </a:r>
            <a:r>
              <a:rPr lang="en-US" baseline="0" dirty="0" smtClean="0"/>
              <a:t> </a:t>
            </a:r>
            <a:r>
              <a:rPr lang="en-US" dirty="0" smtClean="0"/>
              <a:t>Some layers are rich with plant fossils (see inset), indicating</a:t>
            </a:r>
            <a:r>
              <a:rPr lang="en-US" baseline="0" dirty="0" smtClean="0"/>
              <a:t> occasional swampy conditions</a:t>
            </a:r>
            <a:r>
              <a:rPr lang="en-US" dirty="0" smtClean="0"/>
              <a:t>.</a:t>
            </a:r>
            <a:r>
              <a:rPr lang="en-US" baseline="0" dirty="0" smtClean="0"/>
              <a:t> </a:t>
            </a:r>
            <a:r>
              <a:rPr lang="en-US" dirty="0" smtClean="0"/>
              <a:t>The animal in this scene is a Dimetridon and more of a lizard than</a:t>
            </a:r>
            <a:r>
              <a:rPr lang="en-US" baseline="0" dirty="0" smtClean="0"/>
              <a:t> a dinosaur</a:t>
            </a:r>
            <a:r>
              <a:rPr lang="en-US" dirty="0" smtClean="0"/>
              <a:t>. True dinosaurs</a:t>
            </a:r>
            <a:r>
              <a:rPr lang="en-US" baseline="0" dirty="0" smtClean="0"/>
              <a:t> won’t appear until the Triassic period. </a:t>
            </a:r>
            <a:r>
              <a:rPr lang="en-US" dirty="0" smtClean="0"/>
              <a:t>The trees are conifers similar to the trees responsible for the petrified wood in the Petrified Forest southwest of the Grand Canyon. Giant Horsetails and ferns fill out the scene. The</a:t>
            </a:r>
            <a:r>
              <a:rPr lang="en-US" baseline="0" dirty="0" smtClean="0"/>
              <a:t> lush world of the Hermit Shale will almost completely dry out as several factors will join forces in towards the middle of the Permian to make much of North America a desert.</a:t>
            </a:r>
            <a:endParaRPr lang="en-US" dirty="0" smtClean="0"/>
          </a:p>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on the drying list is the precipitous fall in sea level that accompanied orogeny associated with the final assemblage of Pangaea. Notice that this is the lowest global sea level of the entire Paleozoic. As sea levels fall, continental area increases and larger continents tend to be more arid.</a:t>
            </a:r>
            <a:endParaRPr lang="en-US" dirty="0" smtClean="0">
              <a:solidFill>
                <a:srgbClr val="FF0000"/>
              </a:solidFill>
            </a:endParaRPr>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Slower sea floor spreading rates may also have contributed to the low sea levels at the beginning of the Devonian. Importantly, this graph shows only global sea level variations. Local sea level will also be affected by any uplift or subsidence of the land in that area. Thus, if the Grand Canyon area had underwent more uplift during the Ordovician and Silurian than the synchronous global rise in sea level, a </a:t>
            </a:r>
            <a:r>
              <a:rPr lang="en-US" i="1" baseline="0" dirty="0" smtClean="0"/>
              <a:t>regression</a:t>
            </a:r>
            <a:r>
              <a:rPr lang="en-US" baseline="0" dirty="0" smtClean="0"/>
              <a:t> could have actually occurred in the area. We simply don’t know whether there was a transgression or regression in the Grand Canyon area during the 165 million year interval that spans the Ordovician and Silurian periods.</a:t>
            </a:r>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largeness of Pangaea</a:t>
            </a:r>
            <a:r>
              <a:rPr lang="en-US" baseline="0" dirty="0" smtClean="0"/>
              <a:t> itself also contributed to the a</a:t>
            </a:r>
            <a:r>
              <a:rPr lang="en-US" dirty="0" smtClean="0"/>
              <a:t>ridity</a:t>
            </a:r>
            <a:r>
              <a:rPr lang="en-US" baseline="0" dirty="0" smtClean="0"/>
              <a:t> as did the location of much of North America which lay in the typically dry sub-tropical latitudes.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Climatic conditions at this time where similar to modern Saharan Africa, and vast dune fields spread across Permian North America.</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89FA5D7C-A671-4C39-8C4C-5EA5D328D0D4}" type="slidenum">
              <a:rPr lang="en-US" smtClean="0"/>
              <a:pPr/>
              <a:t>42</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r>
              <a:rPr lang="en-US" dirty="0" smtClean="0"/>
              <a:t>The conspicuous light-colored cliff </a:t>
            </a:r>
            <a:r>
              <a:rPr lang="en-US" baseline="0" dirty="0" smtClean="0"/>
              <a:t>near the top of the canyon is the</a:t>
            </a:r>
            <a:r>
              <a:rPr lang="en-US" dirty="0" smtClean="0"/>
              <a:t> Coconino</a:t>
            </a:r>
            <a:r>
              <a:rPr lang="en-US" baseline="0" dirty="0" smtClean="0"/>
              <a:t> Sandstone and represents this time period.</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198E0665-A148-4EE1-B71D-E52EC3A852EA}" type="slidenum">
              <a:rPr lang="en-US" smtClean="0"/>
              <a:pPr/>
              <a:t>43</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r>
              <a:rPr lang="en-US" dirty="0" smtClean="0"/>
              <a:t>The high angle cross-beds which are characteristic of this formation are visible from some distance and are indicative of its windblown</a:t>
            </a:r>
            <a:r>
              <a:rPr lang="en-US" baseline="0" dirty="0" smtClean="0"/>
              <a:t> </a:t>
            </a:r>
            <a:r>
              <a:rPr lang="en-US" dirty="0" smtClean="0"/>
              <a:t>origin.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closer inspection you can see that the cross-beds slope in different directions because changes in wind direction reshaped</a:t>
            </a:r>
            <a:r>
              <a:rPr lang="en-US" baseline="0" dirty="0" smtClean="0"/>
              <a:t> the dunes. The light color indicates a very mature sand with few ferromagnesian minerals. Individual sand grains have a “frosted” surface, imparted by countless impacts with other grains.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970ED52B-727B-492A-93F0-2CDB3983493B}" type="slidenum">
              <a:rPr lang="en-US" smtClean="0"/>
              <a:pPr/>
              <a:t>45</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dirty="0" smtClean="0"/>
              <a:t>Also indicative of the Sahara-like Coconino</a:t>
            </a:r>
            <a:r>
              <a:rPr lang="en-US" baseline="0" dirty="0" smtClean="0"/>
              <a:t> landscape are</a:t>
            </a:r>
            <a:r>
              <a:rPr lang="en-US" dirty="0" smtClean="0"/>
              <a:t> the sporadic reptile tracks found throughout the formation (see inset).</a:t>
            </a:r>
            <a:r>
              <a:rPr lang="en-US" baseline="0" dirty="0" smtClean="0"/>
              <a:t> </a:t>
            </a:r>
            <a:r>
              <a:rPr lang="en-US" dirty="0" smtClean="0"/>
              <a:t>Vegetation was minimal.</a:t>
            </a:r>
          </a:p>
          <a:p>
            <a:pPr eaLnBrk="1" hangingPunct="1"/>
            <a:r>
              <a:rPr lang="en-US" dirty="0" smtClean="0">
                <a:hlinkClick r:id="rId3"/>
              </a:rPr>
              <a:t> </a:t>
            </a:r>
            <a:endParaRPr lang="en-US" dirty="0" smtClean="0"/>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629C135C-6D34-4AB4-876D-7EF5E7BC37EF}" type="slidenum">
              <a:rPr lang="en-US" smtClean="0"/>
              <a:pPr/>
              <a:t>46</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dune field represented by the Coconino Sandstone covered a vast area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F705F542-4209-483C-B280-7365F0837D9F}" type="slidenum">
              <a:rPr lang="en-US" smtClean="0"/>
              <a:pPr/>
              <a:t>47</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n-US" dirty="0" smtClean="0"/>
              <a:t>… stretching</a:t>
            </a:r>
            <a:r>
              <a:rPr lang="en-US" baseline="0" dirty="0" smtClean="0"/>
              <a:t> from Mexico to Montana. The mountain ranges built during the formation of Pangaea …</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F705F542-4209-483C-B280-7365F0837D9F}" type="slidenum">
              <a:rPr lang="en-US" smtClean="0"/>
              <a:pPr/>
              <a:t>48</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n-US" dirty="0" smtClean="0"/>
              <a:t>… will eventually erode</a:t>
            </a:r>
            <a:r>
              <a:rPr lang="en-US" baseline="0" dirty="0" smtClean="0"/>
              <a:t>, add sediment to the ocean and …</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 once again raise sea level, although just barely above</a:t>
            </a:r>
            <a:r>
              <a:rPr lang="en-US" baseline="0" dirty="0" smtClean="0">
                <a:solidFill>
                  <a:srgbClr val="FF0000"/>
                </a:solidFill>
              </a:rPr>
              <a:t> average.</a:t>
            </a:r>
            <a:endParaRPr lang="en-US" dirty="0" smtClean="0">
              <a:solidFill>
                <a:srgbClr val="FF0000"/>
              </a:solidFill>
            </a:endParaRPr>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do have a record, albeit spotty, of Devonian transgression in the canyon, which may once again have been the result of sediment transfer into the oceans following orogeny and erosion.</a:t>
            </a:r>
            <a:endParaRPr lang="en-US" dirty="0" smtClean="0"/>
          </a:p>
        </p:txBody>
      </p:sp>
      <p:sp>
        <p:nvSpPr>
          <p:cNvPr id="242692" name="Slide Number Placeholder 3"/>
          <p:cNvSpPr>
            <a:spLocks noGrp="1"/>
          </p:cNvSpPr>
          <p:nvPr>
            <p:ph type="sldNum" sz="quarter" idx="5"/>
          </p:nvPr>
        </p:nvSpPr>
        <p:spPr>
          <a:noFill/>
        </p:spPr>
        <p:txBody>
          <a:bodyPr/>
          <a:lstStyle/>
          <a:p>
            <a:fld id="{EF19BCCA-FD56-4B4F-A16F-18A94D2B582D}"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B4A8795-B6C8-4903-872B-D76058030BBE}" type="slidenum">
              <a:rPr lang="en-US" smtClean="0"/>
              <a:pPr/>
              <a:t>50</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algn="l" eaLnBrk="1" hangingPunct="1"/>
            <a:r>
              <a:rPr lang="en-US" dirty="0" smtClean="0"/>
              <a:t>Nonetheless</a:t>
            </a:r>
            <a:r>
              <a:rPr lang="en-US" baseline="0" dirty="0" smtClean="0"/>
              <a:t> the slight rise in sea level was enough to cover the Coconino dune fields with shallow seas because they were only slightly above sea level to begin with. Two units deposited at this time - t</a:t>
            </a:r>
            <a:r>
              <a:rPr lang="en-US" dirty="0" smtClean="0"/>
              <a:t>he Kaibab Limestone</a:t>
            </a:r>
            <a:r>
              <a:rPr lang="en-US" baseline="0" dirty="0" smtClean="0"/>
              <a:t> and</a:t>
            </a:r>
            <a:r>
              <a:rPr lang="en-US" dirty="0" smtClean="0"/>
              <a:t> Toroweap Formation. Both deposited in a shallow, warm tropical seas in</a:t>
            </a:r>
            <a:r>
              <a:rPr lang="en-US" baseline="0" dirty="0" smtClean="0"/>
              <a:t> which marine </a:t>
            </a:r>
            <a:r>
              <a:rPr lang="en-US" dirty="0" smtClean="0"/>
              <a:t>invertebrates flourished.</a:t>
            </a:r>
            <a:r>
              <a:rPr lang="en-US" baseline="0" dirty="0" smtClean="0"/>
              <a:t> </a:t>
            </a:r>
            <a:r>
              <a:rPr lang="en-US" dirty="0" smtClean="0"/>
              <a:t>The scene here includes a shark, sponges, brachiopods, crinoids, bryozoa, rugose corals and a coiled cephalopod. Not surprisingly,</a:t>
            </a:r>
            <a:r>
              <a:rPr lang="en-US" baseline="0" dirty="0" smtClean="0"/>
              <a:t> these conditions once again led to the deposition of carbonates so both units are mostly limestone.</a:t>
            </a:r>
            <a:endParaRPr lang="en-US" dirty="0" smtClean="0"/>
          </a:p>
          <a:p>
            <a:pPr eaLnBrk="1" hangingPunct="1"/>
            <a:r>
              <a:rPr lang="en-US" dirty="0" smtClean="0"/>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DA4EB515-C7A0-47DC-A757-B33BBE234D92}" type="slidenum">
              <a:rPr lang="en-US" smtClean="0"/>
              <a:pPr/>
              <a:t>51</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dirty="0" smtClean="0"/>
              <a:t>The Kaibab Limestone forms the rim of the Grand Canyon and is easily recognized as the irregular gray cliff which stretches from the rim to the largely tree-covered slope of the Toroweap Formation below. Since</a:t>
            </a:r>
            <a:r>
              <a:rPr lang="en-US" baseline="0" dirty="0" smtClean="0"/>
              <a:t> t</a:t>
            </a:r>
            <a:r>
              <a:rPr lang="en-US" dirty="0" smtClean="0"/>
              <a:t>he Toroweap Formation</a:t>
            </a:r>
            <a:r>
              <a:rPr lang="en-US" baseline="0" dirty="0" smtClean="0"/>
              <a:t> deposited on the shifting sands of the</a:t>
            </a:r>
            <a:r>
              <a:rPr lang="en-US" dirty="0" smtClean="0"/>
              <a:t> Coconino, the limestone is interbedded with sandy layers. There are even</a:t>
            </a:r>
            <a:r>
              <a:rPr lang="en-US" baseline="0" dirty="0" smtClean="0"/>
              <a:t> a few gypsum layers in the Toroweap indicating local evaporitic conditions. The variability of the Toroweap requires that it be called a “formation”, whereas the regularity of the Kaibab Limestone requires no such designation. There is an unconformity between the two units indicating yet another drop in sea level, …</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336CFAAA-6AB9-43BE-9ACC-9B74530159F6}" type="slidenum">
              <a:rPr lang="en-US" smtClean="0"/>
              <a:pPr/>
              <a:t>52</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r>
              <a:rPr lang="en-US" dirty="0" smtClean="0"/>
              <a:t>… </a:t>
            </a:r>
            <a:r>
              <a:rPr lang="en-US" baseline="0" dirty="0" smtClean="0"/>
              <a:t>but when the sea returned to deposit the Kaibab Limestone, the dunes had been sealed and stabilized by Toroweap carbonates, so shorelines were less shifty during Kaibab time. </a:t>
            </a:r>
            <a:r>
              <a:rPr lang="en-US" dirty="0" smtClean="0"/>
              <a:t>Thus the </a:t>
            </a:r>
            <a:r>
              <a:rPr lang="en-US" baseline="0" dirty="0" smtClean="0"/>
              <a:t>Kaibab Limestone </a:t>
            </a:r>
            <a:r>
              <a:rPr lang="en-US" dirty="0" smtClean="0"/>
              <a:t>contains</a:t>
            </a:r>
            <a:r>
              <a:rPr lang="en-US" baseline="0" dirty="0" smtClean="0"/>
              <a:t> </a:t>
            </a:r>
            <a:r>
              <a:rPr lang="en-US" dirty="0" smtClean="0"/>
              <a:t>virtually no clastic material and</a:t>
            </a:r>
            <a:r>
              <a:rPr lang="en-US" baseline="0" dirty="0" smtClean="0"/>
              <a:t> is almost entirely made of skeletal remains.</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E4308E23-058A-4EA9-9A82-BD8DE89C6B1D}" type="slidenum">
              <a:rPr lang="en-US" smtClean="0"/>
              <a:pPr/>
              <a:t>53</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r>
              <a:rPr lang="en-US" dirty="0" smtClean="0"/>
              <a:t>Like most limestones, the Kaibab is susceptible to solution,</a:t>
            </a:r>
            <a:r>
              <a:rPr lang="en-US" baseline="0" dirty="0" smtClean="0"/>
              <a:t> so potholes and…</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532E3E10-5E5F-4EED-A47B-EC3771142BEA}" type="slidenum">
              <a:rPr lang="en-US" smtClean="0"/>
              <a:pPr/>
              <a:t>54</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lvl="0"/>
            <a:r>
              <a:rPr lang="en-US" sz="1200" kern="1200" dirty="0" smtClean="0">
                <a:solidFill>
                  <a:schemeClr val="tx1"/>
                </a:solidFill>
                <a:latin typeface="Arial" charset="0"/>
                <a:ea typeface="+mn-ea"/>
                <a:cs typeface="+mn-cs"/>
              </a:rPr>
              <a:t>… sinkholes are not uncommon. This one has filled with pond sediments. Well we’ve reached the top of the canyon now, but some of the best parts of the story still lie ahead.</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Although</a:t>
            </a:r>
            <a:r>
              <a:rPr lang="en-US" baseline="0" dirty="0" smtClean="0"/>
              <a:t> this transgression may or may not have been the third in the area, we will nonetheless call it the second, because it is the second time transgression left any sedimentary record in the canyon.</a:t>
            </a:r>
            <a:endParaRPr lang="en-US" dirty="0" smtClean="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unit deposited</a:t>
            </a:r>
            <a:r>
              <a:rPr lang="en-US" baseline="0" dirty="0" smtClean="0"/>
              <a:t> during this transgression </a:t>
            </a:r>
            <a:r>
              <a:rPr lang="en-US" dirty="0" smtClean="0"/>
              <a:t>is the Devonian Temple Butte Limestone</a:t>
            </a:r>
            <a:r>
              <a:rPr lang="en-US" baseline="0" dirty="0" smtClean="0"/>
              <a:t> and it</a:t>
            </a:r>
            <a:r>
              <a:rPr lang="en-US" dirty="0" smtClean="0"/>
              <a:t> corresponds to “Truly” in our handy mnemonic.</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601E53B4-D598-4303-AB96-A196DB31D7CD}" type="slidenum">
              <a:rPr lang="en-US" smtClean="0"/>
              <a:pPr/>
              <a:t>8</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r>
              <a:rPr lang="en-US" dirty="0" smtClean="0"/>
              <a:t>During the Devonian Period the region was again</a:t>
            </a:r>
            <a:r>
              <a:rPr lang="en-US" baseline="0" dirty="0" smtClean="0"/>
              <a:t> awash in shallow seas which now covered an eroded </a:t>
            </a:r>
            <a:r>
              <a:rPr lang="en-US" baseline="0" dirty="0" err="1" smtClean="0"/>
              <a:t>Muav</a:t>
            </a:r>
            <a:r>
              <a:rPr lang="en-US" baseline="0" dirty="0" smtClean="0"/>
              <a:t> Limestone sea floor.</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3B6E0F02-4059-4DDE-8F63-98E2EADDEEEF}" type="slidenum">
              <a:rPr lang="en-US" smtClean="0"/>
              <a:pPr/>
              <a:t>9</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US" dirty="0" smtClean="0"/>
              <a:t>In the eastern part of the canyon the Temple</a:t>
            </a:r>
            <a:r>
              <a:rPr lang="en-US" baseline="0" dirty="0" smtClean="0"/>
              <a:t> Butte Limestone generally outcrops as thin lenses that terminate against the sides of former stream and tidal channels carved into the </a:t>
            </a:r>
            <a:r>
              <a:rPr lang="en-US" baseline="0" dirty="0" err="1" smtClean="0"/>
              <a:t>Muav</a:t>
            </a:r>
            <a:r>
              <a:rPr lang="en-US" baseline="0" dirty="0" smtClean="0"/>
              <a:t> Limestone.</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C894C5-BC49-46A4-8C7D-981023A4AA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7D868-179E-4A51-8755-E4AA41E503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31891-3C48-45B5-BFBA-915B9D3924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C26DA-83EF-4A78-B5A3-C260167608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CC4D5-4139-4C69-AACD-8DCC9DD0D7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454C76-2DC5-479F-927D-50F2914249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AFA5A5-3CE3-4500-8DF8-0A614FC49C4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6247CE-A4DE-4CD8-A4B3-9A8D36DFF6F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84FE87-40FF-4210-9F7F-6165A153605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CD231-79FA-4654-A5AA-0A56A788F7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C76421-3196-45B7-84E0-F48115E021B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C3CA20CF-F902-42F2-94A3-E39651C5D8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2667000" y="5486400"/>
            <a:ext cx="477838" cy="2667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solidFill>
                  <a:schemeClr val="tx1"/>
                </a:solidFill>
                <a:effectLst>
                  <a:outerShdw blurRad="38100" dist="38100" dir="2700000" algn="tl">
                    <a:srgbClr val="000000">
                      <a:alpha val="43137"/>
                    </a:srgbClr>
                  </a:outerShdw>
                </a:effectLst>
              </a:rPr>
              <a:t>Orogeny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http://www.physci.mc.maricopa.edu/Geology/FieldTrips/ColoradoRiver/2004Summer/ColoradoRiver_2004Summer_Images_640/CR_Leighty_053104_3826_Mile0618_BelowLCRCamp_ViewSW_TempleButte.JPG"/>
          <p:cNvPicPr>
            <a:picLocks noChangeAspect="1" noChangeArrowheads="1"/>
          </p:cNvPicPr>
          <p:nvPr/>
        </p:nvPicPr>
        <p:blipFill>
          <a:blip r:embed="rId3"/>
          <a:srcRect/>
          <a:stretch>
            <a:fillRect/>
          </a:stretch>
        </p:blipFill>
        <p:spPr bwMode="auto">
          <a:xfrm>
            <a:off x="0" y="0"/>
            <a:ext cx="9143998" cy="6858000"/>
          </a:xfrm>
          <a:prstGeom prst="rect">
            <a:avLst/>
          </a:prstGeom>
          <a:noFill/>
        </p:spPr>
      </p:pic>
      <p:sp>
        <p:nvSpPr>
          <p:cNvPr id="3" name="TextBox 2"/>
          <p:cNvSpPr txBox="1"/>
          <p:nvPr/>
        </p:nvSpPr>
        <p:spPr>
          <a:xfrm>
            <a:off x="3505200" y="1828800"/>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Temple Butte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http://www.physci.mc.maricopa.edu/Geology/FieldTrips/ColoradoRiver/2004Summer/ColoradoRiver_2004Summer_Images_640/CR_Leighty_053104_3801_Mile0471_SaddleCanyon_TempleButteChannel.JPG"/>
          <p:cNvPicPr>
            <a:picLocks noChangeAspect="1" noChangeArrowheads="1"/>
          </p:cNvPicPr>
          <p:nvPr/>
        </p:nvPicPr>
        <p:blipFill>
          <a:blip r:embed="rId3"/>
          <a:srcRect/>
          <a:stretch>
            <a:fillRect/>
          </a:stretch>
        </p:blipFill>
        <p:spPr bwMode="auto">
          <a:xfrm>
            <a:off x="0" y="0"/>
            <a:ext cx="9143998" cy="6858000"/>
          </a:xfrm>
          <a:prstGeom prst="rect">
            <a:avLst/>
          </a:prstGeom>
          <a:noFill/>
        </p:spPr>
      </p:pic>
      <p:sp>
        <p:nvSpPr>
          <p:cNvPr id="3" name="Text Box 3"/>
          <p:cNvSpPr txBox="1">
            <a:spLocks noChangeArrowheads="1"/>
          </p:cNvSpPr>
          <p:nvPr/>
        </p:nvSpPr>
        <p:spPr bwMode="auto">
          <a:xfrm>
            <a:off x="1524000" y="4648200"/>
            <a:ext cx="6781800" cy="584775"/>
          </a:xfrm>
          <a:prstGeom prst="rect">
            <a:avLst/>
          </a:prstGeom>
          <a:noFill/>
          <a:ln w="38100">
            <a:noFill/>
            <a:miter lim="800000"/>
            <a:headEnd/>
            <a:tailEnd/>
          </a:ln>
        </p:spPr>
        <p:txBody>
          <a:bodyPr wrap="square">
            <a:spAutoFit/>
          </a:bodyPr>
          <a:lstStyle/>
          <a:p>
            <a:pPr>
              <a:spcBef>
                <a:spcPct val="50000"/>
              </a:spcBef>
            </a:pPr>
            <a:r>
              <a:rPr lang="en-US" dirty="0">
                <a:solidFill>
                  <a:srgbClr val="FFFF00"/>
                </a:solidFill>
                <a:effectLst>
                  <a:outerShdw blurRad="38100" dist="38100" dir="2700000" algn="tl">
                    <a:schemeClr val="bg1">
                      <a:alpha val="43000"/>
                    </a:schemeClr>
                  </a:outerShdw>
                </a:effectLst>
              </a:rPr>
              <a:t>Why no shale </a:t>
            </a:r>
            <a:r>
              <a:rPr lang="en-US" dirty="0" smtClean="0">
                <a:solidFill>
                  <a:srgbClr val="FFFF00"/>
                </a:solidFill>
                <a:effectLst>
                  <a:outerShdw blurRad="38100" dist="38100" dir="2700000" algn="tl">
                    <a:schemeClr val="bg1">
                      <a:alpha val="43000"/>
                    </a:schemeClr>
                  </a:outerShdw>
                </a:effectLst>
              </a:rPr>
              <a:t>or </a:t>
            </a:r>
            <a:r>
              <a:rPr lang="en-US" dirty="0">
                <a:solidFill>
                  <a:srgbClr val="FFFF00"/>
                </a:solidFill>
                <a:effectLst>
                  <a:outerShdw blurRad="38100" dist="38100" dir="2700000" algn="tl">
                    <a:schemeClr val="bg1">
                      <a:alpha val="43000"/>
                    </a:schemeClr>
                  </a:outerShdw>
                </a:effectLst>
              </a:rPr>
              <a:t>sandstone?</a:t>
            </a:r>
          </a:p>
        </p:txBody>
      </p:sp>
      <p:sp>
        <p:nvSpPr>
          <p:cNvPr id="4" name="Line 4"/>
          <p:cNvSpPr>
            <a:spLocks noChangeShapeType="1"/>
          </p:cNvSpPr>
          <p:nvPr/>
        </p:nvSpPr>
        <p:spPr bwMode="auto">
          <a:xfrm flipH="1" flipV="1">
            <a:off x="4648201" y="4191000"/>
            <a:ext cx="152398" cy="533400"/>
          </a:xfrm>
          <a:prstGeom prst="line">
            <a:avLst/>
          </a:prstGeom>
          <a:noFill/>
          <a:ln w="50800">
            <a:solidFill>
              <a:srgbClr val="FFFF00"/>
            </a:solidFill>
            <a:round/>
            <a:headEnd/>
            <a:tailEnd type="triangle" w="med" len="med"/>
          </a:ln>
          <a:effectLst>
            <a:outerShdw blurRad="50800" dist="38100" dir="8100000" algn="tr" rotWithShape="0">
              <a:schemeClr val="bg1">
                <a:alpha val="40000"/>
              </a:schemeClr>
            </a:outerShdw>
          </a:effectLst>
        </p:spPr>
        <p:txBody>
          <a:bodyPr/>
          <a:lstStyle/>
          <a:p>
            <a:endParaRPr lang="en-US" dirty="0">
              <a:solidFill>
                <a:srgbClr val="FFFFFF"/>
              </a:solidFill>
            </a:endParaRPr>
          </a:p>
        </p:txBody>
      </p:sp>
      <p:sp>
        <p:nvSpPr>
          <p:cNvPr id="5" name="TextBox 4"/>
          <p:cNvSpPr txBox="1"/>
          <p:nvPr/>
        </p:nvSpPr>
        <p:spPr>
          <a:xfrm>
            <a:off x="2209800" y="4114800"/>
            <a:ext cx="2514600" cy="584775"/>
          </a:xfrm>
          <a:prstGeom prst="rect">
            <a:avLst/>
          </a:prstGeom>
          <a:noFill/>
        </p:spPr>
        <p:txBody>
          <a:bodyPr wrap="square" rtlCol="0">
            <a:spAutoFit/>
          </a:bodyPr>
          <a:lstStyle/>
          <a:p>
            <a:pPr algn="l"/>
            <a:r>
              <a:rPr lang="en-US" dirty="0" err="1" smtClean="0">
                <a:effectLst>
                  <a:outerShdw blurRad="38100" dist="38100" dir="2700000" algn="tl">
                    <a:srgbClr val="000000">
                      <a:alpha val="43137"/>
                    </a:srgbClr>
                  </a:outerShdw>
                </a:effectLst>
              </a:rPr>
              <a:t>Muav</a:t>
            </a:r>
            <a:endParaRPr lang="en-US" dirty="0" smtClean="0">
              <a:effectLst>
                <a:outerShdw blurRad="38100" dist="38100" dir="2700000" algn="tl">
                  <a:srgbClr val="000000">
                    <a:alpha val="43137"/>
                  </a:srgbClr>
                </a:outerShdw>
              </a:effectLst>
            </a:endParaRPr>
          </a:p>
        </p:txBody>
      </p:sp>
      <p:sp>
        <p:nvSpPr>
          <p:cNvPr id="6" name="TextBox 5"/>
          <p:cNvSpPr txBox="1"/>
          <p:nvPr/>
        </p:nvSpPr>
        <p:spPr>
          <a:xfrm>
            <a:off x="2667000" y="1981200"/>
            <a:ext cx="4724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Redwall </a:t>
            </a:r>
          </a:p>
        </p:txBody>
      </p:sp>
      <p:sp>
        <p:nvSpPr>
          <p:cNvPr id="7" name="TextBox 6"/>
          <p:cNvSpPr txBox="1"/>
          <p:nvPr/>
        </p:nvSpPr>
        <p:spPr>
          <a:xfrm>
            <a:off x="3962400" y="3136612"/>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Temple Butte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29258" t="30786" r="3331" b="6217"/>
          <a:stretch>
            <a:fillRect/>
          </a:stretch>
        </p:blipFill>
        <p:spPr bwMode="auto">
          <a:xfrm>
            <a:off x="-41564" y="209550"/>
            <a:ext cx="9185564" cy="6438900"/>
          </a:xfrm>
          <a:prstGeom prst="rect">
            <a:avLst/>
          </a:prstGeom>
          <a:noFill/>
          <a:ln w="9525">
            <a:noFill/>
            <a:miter lim="800000"/>
            <a:headEnd/>
            <a:tailEnd/>
          </a:ln>
        </p:spPr>
      </p:pic>
      <p:sp>
        <p:nvSpPr>
          <p:cNvPr id="3" name="TextBox 2"/>
          <p:cNvSpPr txBox="1"/>
          <p:nvPr/>
        </p:nvSpPr>
        <p:spPr>
          <a:xfrm>
            <a:off x="-76200" y="3494782"/>
            <a:ext cx="411480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Eroded </a:t>
            </a:r>
            <a:r>
              <a:rPr lang="en-US" dirty="0" err="1" smtClean="0">
                <a:effectLst>
                  <a:outerShdw blurRad="38100" dist="38100" dir="2700000" algn="tl">
                    <a:srgbClr val="000000">
                      <a:alpha val="43137"/>
                    </a:srgbClr>
                  </a:outerShdw>
                </a:effectLst>
              </a:rPr>
              <a:t>Muav</a:t>
            </a:r>
            <a:r>
              <a:rPr lang="en-US" dirty="0" smtClean="0">
                <a:effectLst>
                  <a:outerShdw blurRad="38100" dist="38100" dir="2700000" algn="tl">
                    <a:srgbClr val="000000">
                      <a:alpha val="43137"/>
                    </a:srgbClr>
                  </a:outerShdw>
                </a:effectLst>
              </a:rPr>
              <a:t> Limestone seafloor</a:t>
            </a:r>
          </a:p>
        </p:txBody>
      </p:sp>
      <p:cxnSp>
        <p:nvCxnSpPr>
          <p:cNvPr id="4" name="Straight Arrow Connector 3"/>
          <p:cNvCxnSpPr/>
          <p:nvPr/>
        </p:nvCxnSpPr>
        <p:spPr bwMode="auto">
          <a:xfrm>
            <a:off x="3429000" y="3886200"/>
            <a:ext cx="990600" cy="228600"/>
          </a:xfrm>
          <a:prstGeom prst="straightConnector1">
            <a:avLst/>
          </a:prstGeom>
          <a:solidFill>
            <a:schemeClr val="accent1"/>
          </a:solidFill>
          <a:ln w="50800" cap="flat" cmpd="sng" algn="ctr">
            <a:solidFill>
              <a:schemeClr val="bg1"/>
            </a:solidFill>
            <a:prstDash val="solid"/>
            <a:round/>
            <a:headEnd type="none" w="med" len="med"/>
            <a:tailEnd type="triangle"/>
          </a:ln>
          <a:effectLst>
            <a:outerShdw blurRad="50800" dist="38100" dir="5400000" algn="t" rotWithShape="0">
              <a:prstClr val="black">
                <a:alpha val="40000"/>
              </a:prst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ptsshor"/>
          <p:cNvPicPr>
            <a:picLocks noChangeAspect="1" noChangeArrowheads="1"/>
          </p:cNvPicPr>
          <p:nvPr/>
        </p:nvPicPr>
        <p:blipFill>
          <a:blip r:embed="rId3"/>
          <a:srcRect t="3819" b="15991"/>
          <a:stretch>
            <a:fillRect/>
          </a:stretch>
        </p:blipFill>
        <p:spPr bwMode="auto">
          <a:xfrm>
            <a:off x="-114300" y="2628900"/>
            <a:ext cx="9372600" cy="1600200"/>
          </a:xfrm>
          <a:prstGeom prst="rect">
            <a:avLst/>
          </a:prstGeom>
          <a:noFill/>
          <a:ln w="9525">
            <a:noFill/>
            <a:miter lim="800000"/>
            <a:headEnd/>
            <a:tailEnd/>
          </a:ln>
        </p:spPr>
      </p:pic>
      <p:sp>
        <p:nvSpPr>
          <p:cNvPr id="94211" name="Text Box 3"/>
          <p:cNvSpPr txBox="1">
            <a:spLocks noChangeArrowheads="1"/>
          </p:cNvSpPr>
          <p:nvPr/>
        </p:nvSpPr>
        <p:spPr bwMode="auto">
          <a:xfrm>
            <a:off x="190500" y="1676400"/>
            <a:ext cx="8763000" cy="579438"/>
          </a:xfrm>
          <a:prstGeom prst="rect">
            <a:avLst/>
          </a:prstGeom>
          <a:noFill/>
          <a:ln w="9525">
            <a:noFill/>
            <a:miter lim="800000"/>
            <a:headEnd/>
            <a:tailEnd/>
          </a:ln>
        </p:spPr>
        <p:txBody>
          <a:bodyPr>
            <a:spAutoFit/>
          </a:bodyPr>
          <a:lstStyle/>
          <a:p>
            <a:pPr>
              <a:spcBef>
                <a:spcPct val="50000"/>
              </a:spcBef>
            </a:pPr>
            <a:r>
              <a:rPr lang="en-US"/>
              <a:t>The Third Transgression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6781800" y="914400"/>
            <a:ext cx="2362200" cy="5210175"/>
          </a:xfrm>
          <a:prstGeom prst="rect">
            <a:avLst/>
          </a:prstGeom>
          <a:noFill/>
          <a:ln w="9525">
            <a:noFill/>
            <a:miter lim="800000"/>
            <a:headEnd/>
            <a:tailEnd/>
          </a:ln>
        </p:spPr>
        <p:txBody>
          <a:bodyPr>
            <a:spAutoFit/>
          </a:bodyPr>
          <a:lstStyle/>
          <a:p>
            <a:pPr algn="l">
              <a:spcBef>
                <a:spcPct val="50000"/>
              </a:spcBef>
            </a:pPr>
            <a:r>
              <a:rPr lang="en-US" dirty="0"/>
              <a:t>KNOW           THE               CANYON’S     HISTORY        </a:t>
            </a:r>
          </a:p>
          <a:p>
            <a:pPr algn="l">
              <a:spcBef>
                <a:spcPct val="50000"/>
              </a:spcBef>
            </a:pPr>
            <a:r>
              <a:rPr lang="en-US" dirty="0"/>
              <a:t>STUDY           </a:t>
            </a:r>
            <a:r>
              <a:rPr lang="en-US" dirty="0">
                <a:solidFill>
                  <a:srgbClr val="FF0000"/>
                </a:solidFill>
              </a:rPr>
              <a:t>ROCKS</a:t>
            </a:r>
            <a:r>
              <a:rPr lang="en-US" dirty="0"/>
              <a:t>          TRULY           MADE             BY                   TIME</a:t>
            </a:r>
            <a:r>
              <a:rPr lang="en-US" sz="2800" dirty="0"/>
              <a:t>           </a:t>
            </a:r>
          </a:p>
        </p:txBody>
      </p:sp>
      <p:pic>
        <p:nvPicPr>
          <p:cNvPr id="4" name="Picture 5"/>
          <p:cNvPicPr>
            <a:picLocks noChangeAspect="1" noChangeArrowheads="1"/>
          </p:cNvPicPr>
          <p:nvPr/>
        </p:nvPicPr>
        <p:blipFill>
          <a:blip r:embed="rId3"/>
          <a:srcRect/>
          <a:stretch>
            <a:fillRect/>
          </a:stretch>
        </p:blipFill>
        <p:spPr bwMode="auto">
          <a:xfrm>
            <a:off x="0" y="0"/>
            <a:ext cx="6297613" cy="6858000"/>
          </a:xfrm>
          <a:prstGeom prst="rect">
            <a:avLst/>
          </a:prstGeom>
          <a:noFill/>
          <a:ln w="38100">
            <a:noFill/>
            <a:miter lim="800000"/>
            <a:headEnd/>
            <a:tailEnd/>
          </a:ln>
        </p:spPr>
      </p:pic>
      <p:sp>
        <p:nvSpPr>
          <p:cNvPr id="5" name="TextBox 4"/>
          <p:cNvSpPr txBox="1"/>
          <p:nvPr/>
        </p:nvSpPr>
        <p:spPr>
          <a:xfrm>
            <a:off x="914400" y="52578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6" name="TextBox 5"/>
          <p:cNvSpPr txBox="1"/>
          <p:nvPr/>
        </p:nvSpPr>
        <p:spPr>
          <a:xfrm>
            <a:off x="914400" y="4038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7" name="TextBox 6"/>
          <p:cNvSpPr txBox="1"/>
          <p:nvPr/>
        </p:nvSpPr>
        <p:spPr>
          <a:xfrm>
            <a:off x="914400" y="3149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8" name="TextBox 7"/>
          <p:cNvSpPr txBox="1"/>
          <p:nvPr/>
        </p:nvSpPr>
        <p:spPr>
          <a:xfrm>
            <a:off x="914400" y="16764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srcRect l="28448" t="31149" r="3448" b="6175"/>
          <a:stretch>
            <a:fillRect/>
          </a:stretch>
        </p:blipFill>
        <p:spPr bwMode="auto">
          <a:xfrm>
            <a:off x="-49876" y="266700"/>
            <a:ext cx="9193876"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rdwalim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GRAND CANYON # 48 RFH"/>
          <p:cNvPicPr>
            <a:picLocks noChangeAspect="1" noChangeArrowheads="1"/>
          </p:cNvPicPr>
          <p:nvPr/>
        </p:nvPicPr>
        <p:blipFill>
          <a:blip r:embed="rId3"/>
          <a:srcRect/>
          <a:stretch>
            <a:fillRect/>
          </a:stretch>
        </p:blipFill>
        <p:spPr bwMode="auto">
          <a:xfrm>
            <a:off x="0" y="765175"/>
            <a:ext cx="9144000" cy="6092825"/>
          </a:xfrm>
          <a:prstGeom prst="rect">
            <a:avLst/>
          </a:prstGeom>
          <a:noFill/>
          <a:ln w="9525">
            <a:noFill/>
            <a:miter lim="800000"/>
            <a:headEnd/>
            <a:tailEnd/>
          </a:ln>
        </p:spPr>
      </p:pic>
      <p:sp>
        <p:nvSpPr>
          <p:cNvPr id="100355"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t>Redwall Limestone</a:t>
            </a:r>
          </a:p>
        </p:txBody>
      </p:sp>
      <p:sp>
        <p:nvSpPr>
          <p:cNvPr id="100356" name="Line 4"/>
          <p:cNvSpPr>
            <a:spLocks noChangeShapeType="1"/>
          </p:cNvSpPr>
          <p:nvPr/>
        </p:nvSpPr>
        <p:spPr bwMode="auto">
          <a:xfrm flipH="1">
            <a:off x="1219200" y="685800"/>
            <a:ext cx="3352800" cy="3124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100357" name="Line 6"/>
          <p:cNvSpPr>
            <a:spLocks noChangeShapeType="1"/>
          </p:cNvSpPr>
          <p:nvPr/>
        </p:nvSpPr>
        <p:spPr bwMode="auto">
          <a:xfrm>
            <a:off x="4572000" y="685800"/>
            <a:ext cx="1219200" cy="2286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l="34167" t="33364" r="2500" b="7692"/>
          <a:stretch>
            <a:fillRect/>
          </a:stretch>
        </p:blipFill>
        <p:spPr bwMode="auto">
          <a:xfrm>
            <a:off x="-17253" y="228600"/>
            <a:ext cx="9178506"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redwall cave"/>
          <p:cNvPicPr>
            <a:picLocks noChangeAspect="1" noChangeArrowheads="1"/>
          </p:cNvPicPr>
          <p:nvPr/>
        </p:nvPicPr>
        <p:blipFill>
          <a:blip r:embed="rId3"/>
          <a:srcRect/>
          <a:stretch>
            <a:fillRect/>
          </a:stretch>
        </p:blipFill>
        <p:spPr bwMode="auto">
          <a:xfrm>
            <a:off x="0" y="763587"/>
            <a:ext cx="9144000" cy="6094413"/>
          </a:xfrm>
          <a:prstGeom prst="rect">
            <a:avLst/>
          </a:prstGeom>
          <a:noFill/>
          <a:ln w="9525">
            <a:noFill/>
            <a:miter lim="800000"/>
            <a:headEnd/>
            <a:tailEnd/>
          </a:ln>
        </p:spPr>
      </p:pic>
      <p:sp>
        <p:nvSpPr>
          <p:cNvPr id="103427"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t>Redwall Cavern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Rapid Sea Floor Spreading</a:t>
            </a:r>
          </a:p>
        </p:txBody>
      </p:sp>
      <p:sp>
        <p:nvSpPr>
          <p:cNvPr id="25" name="Left Arrow 24"/>
          <p:cNvSpPr/>
          <p:nvPr/>
        </p:nvSpPr>
        <p:spPr>
          <a:xfrm rot="4239484">
            <a:off x="2438786" y="5283190"/>
            <a:ext cx="735250" cy="253996"/>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Sediment Transfer into Oceans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redwall cavern2"/>
          <p:cNvPicPr>
            <a:picLocks noChangeAspect="1" noChangeArrowheads="1"/>
          </p:cNvPicPr>
          <p:nvPr/>
        </p:nvPicPr>
        <p:blipFill>
          <a:blip r:embed="rId3"/>
          <a:srcRect/>
          <a:stretch>
            <a:fillRect/>
          </a:stretch>
        </p:blipFill>
        <p:spPr bwMode="auto">
          <a:xfrm>
            <a:off x="0" y="0"/>
            <a:ext cx="9144000" cy="6094413"/>
          </a:xfrm>
          <a:prstGeom prst="rect">
            <a:avLst/>
          </a:prstGeom>
          <a:noFill/>
          <a:ln w="9525">
            <a:noFill/>
            <a:miter lim="800000"/>
            <a:headEnd/>
            <a:tailEnd/>
          </a:ln>
        </p:spPr>
      </p:pic>
      <p:sp>
        <p:nvSpPr>
          <p:cNvPr id="105475" name="Text Box 3"/>
          <p:cNvSpPr txBox="1">
            <a:spLocks noChangeArrowheads="1"/>
          </p:cNvSpPr>
          <p:nvPr/>
        </p:nvSpPr>
        <p:spPr bwMode="auto">
          <a:xfrm>
            <a:off x="0" y="6172200"/>
            <a:ext cx="9144000" cy="579438"/>
          </a:xfrm>
          <a:prstGeom prst="rect">
            <a:avLst/>
          </a:prstGeom>
          <a:noFill/>
          <a:ln w="38100">
            <a:noFill/>
            <a:miter lim="800000"/>
            <a:headEnd/>
            <a:tailEnd/>
          </a:ln>
        </p:spPr>
        <p:txBody>
          <a:bodyPr>
            <a:spAutoFit/>
          </a:bodyPr>
          <a:lstStyle/>
          <a:p>
            <a:pPr>
              <a:spcBef>
                <a:spcPct val="50000"/>
              </a:spcBef>
            </a:pPr>
            <a:r>
              <a:rPr lang="en-US" dirty="0"/>
              <a:t>Redwall Cavern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3150950" y="3886200"/>
            <a:ext cx="6590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6" name="TextBox 5"/>
          <p:cNvSpPr txBox="1">
            <a:spLocks noChangeArrowheads="1"/>
          </p:cNvSpPr>
          <p:nvPr/>
        </p:nvSpPr>
        <p:spPr bwMode="auto">
          <a:xfrm>
            <a:off x="3886200" y="39624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tanton's cave"/>
          <p:cNvPicPr>
            <a:picLocks noChangeAspect="1" noChangeArrowheads="1"/>
          </p:cNvPicPr>
          <p:nvPr/>
        </p:nvPicPr>
        <p:blipFill>
          <a:blip r:embed="rId3"/>
          <a:srcRect/>
          <a:stretch>
            <a:fillRect/>
          </a:stretch>
        </p:blipFill>
        <p:spPr bwMode="auto">
          <a:xfrm>
            <a:off x="-152400" y="0"/>
            <a:ext cx="10289679" cy="6858000"/>
          </a:xfrm>
          <a:prstGeom prst="rect">
            <a:avLst/>
          </a:prstGeom>
          <a:noFill/>
          <a:ln w="9525">
            <a:noFill/>
            <a:miter lim="800000"/>
            <a:headEnd/>
            <a:tailEnd/>
          </a:ln>
        </p:spPr>
      </p:pic>
      <p:sp>
        <p:nvSpPr>
          <p:cNvPr id="107523" name="Text Box 3"/>
          <p:cNvSpPr txBox="1">
            <a:spLocks noChangeArrowheads="1"/>
          </p:cNvSpPr>
          <p:nvPr/>
        </p:nvSpPr>
        <p:spPr bwMode="auto">
          <a:xfrm>
            <a:off x="2209800" y="1143000"/>
            <a:ext cx="4267200" cy="579438"/>
          </a:xfrm>
          <a:prstGeom prst="rect">
            <a:avLst/>
          </a:prstGeom>
          <a:noFill/>
          <a:ln w="9525">
            <a:noFill/>
            <a:miter lim="800000"/>
            <a:headEnd/>
            <a:tailEnd/>
          </a:ln>
        </p:spPr>
        <p:txBody>
          <a:bodyPr wrap="square">
            <a:spAutoFit/>
          </a:bodyPr>
          <a:lstStyle/>
          <a:p>
            <a:pPr>
              <a:spcBef>
                <a:spcPct val="50000"/>
              </a:spcBef>
            </a:pPr>
            <a:r>
              <a:rPr lang="en-US" dirty="0">
                <a:effectLst>
                  <a:outerShdw blurRad="38100" dist="38100" dir="2700000" algn="tl">
                    <a:srgbClr val="000000">
                      <a:alpha val="43137"/>
                    </a:srgbClr>
                  </a:outerShdw>
                </a:effectLst>
              </a:rPr>
              <a:t>Stanton’s Cave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asey's paradise"/>
          <p:cNvPicPr>
            <a:picLocks noChangeAspect="1" noChangeArrowheads="1"/>
          </p:cNvPicPr>
          <p:nvPr/>
        </p:nvPicPr>
        <p:blipFill>
          <a:blip r:embed="rId3"/>
          <a:srcRect/>
          <a:stretch>
            <a:fillRect/>
          </a:stretch>
        </p:blipFill>
        <p:spPr bwMode="auto">
          <a:xfrm>
            <a:off x="0" y="763587"/>
            <a:ext cx="9144000" cy="6094413"/>
          </a:xfrm>
          <a:prstGeom prst="rect">
            <a:avLst/>
          </a:prstGeom>
          <a:noFill/>
          <a:ln w="9525">
            <a:noFill/>
            <a:miter lim="800000"/>
            <a:headEnd/>
            <a:tailEnd/>
          </a:ln>
        </p:spPr>
      </p:pic>
      <p:sp>
        <p:nvSpPr>
          <p:cNvPr id="108547"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t>Vasey’s Paradise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346241" y="-1"/>
            <a:ext cx="4451518"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http://i.livescience.com/images/080306-mammillaries-02.jpg"/>
          <p:cNvPicPr>
            <a:picLocks noChangeAspect="1" noChangeArrowheads="1"/>
          </p:cNvPicPr>
          <p:nvPr/>
        </p:nvPicPr>
        <p:blipFill>
          <a:blip r:embed="rId3"/>
          <a:srcRect/>
          <a:stretch>
            <a:fillRect/>
          </a:stretch>
        </p:blipFill>
        <p:spPr bwMode="auto">
          <a:xfrm>
            <a:off x="-181732" y="0"/>
            <a:ext cx="9325732" cy="6858000"/>
          </a:xfrm>
          <a:prstGeom prst="rect">
            <a:avLst/>
          </a:prstGeom>
          <a:noFill/>
        </p:spPr>
      </p:pic>
      <p:sp>
        <p:nvSpPr>
          <p:cNvPr id="3" name="TextBox 2"/>
          <p:cNvSpPr txBox="1"/>
          <p:nvPr/>
        </p:nvSpPr>
        <p:spPr>
          <a:xfrm>
            <a:off x="6324600" y="1396425"/>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mammillary</a:t>
            </a:r>
          </a:p>
        </p:txBody>
      </p:sp>
      <p:sp>
        <p:nvSpPr>
          <p:cNvPr id="4" name="TextBox 3"/>
          <p:cNvSpPr txBox="1"/>
          <p:nvPr/>
        </p:nvSpPr>
        <p:spPr>
          <a:xfrm>
            <a:off x="-228600" y="4139625"/>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mammillary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3150950" y="3886200"/>
            <a:ext cx="6590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6" name="TextBox 5"/>
          <p:cNvSpPr txBox="1">
            <a:spLocks noChangeArrowheads="1"/>
          </p:cNvSpPr>
          <p:nvPr/>
        </p:nvSpPr>
        <p:spPr bwMode="auto">
          <a:xfrm>
            <a:off x="3886200" y="39624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florida sl change"/>
          <p:cNvPicPr>
            <a:picLocks noChangeAspect="1" noChangeArrowheads="1"/>
          </p:cNvPicPr>
          <p:nvPr/>
        </p:nvPicPr>
        <p:blipFill>
          <a:blip r:embed="rId3"/>
          <a:srcRect/>
          <a:stretch>
            <a:fillRect/>
          </a:stretch>
        </p:blipFill>
        <p:spPr bwMode="auto">
          <a:xfrm>
            <a:off x="0" y="762000"/>
            <a:ext cx="9144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iscayne 17NPS"/>
          <p:cNvPicPr>
            <a:picLocks noChangeAspect="1" noChangeArrowheads="1"/>
          </p:cNvPicPr>
          <p:nvPr/>
        </p:nvPicPr>
        <p:blipFill>
          <a:blip r:embed="rId3"/>
          <a:srcRect/>
          <a:stretch>
            <a:fillRect/>
          </a:stretch>
        </p:blipFill>
        <p:spPr bwMode="auto">
          <a:xfrm>
            <a:off x="0" y="544513"/>
            <a:ext cx="9144000" cy="6313487"/>
          </a:xfrm>
          <a:prstGeom prst="rect">
            <a:avLst/>
          </a:prstGeom>
          <a:noFill/>
          <a:ln w="9525">
            <a:noFill/>
            <a:miter lim="800000"/>
            <a:headEnd/>
            <a:tailEnd/>
          </a:ln>
        </p:spPr>
      </p:pic>
      <p:sp>
        <p:nvSpPr>
          <p:cNvPr id="60419" name="Text Box 3"/>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spcBef>
                <a:spcPct val="50000"/>
              </a:spcBef>
            </a:pPr>
            <a:r>
              <a:rPr lang="en-US"/>
              <a:t> Relict stream channel through keys</a:t>
            </a:r>
          </a:p>
        </p:txBody>
      </p:sp>
      <p:sp>
        <p:nvSpPr>
          <p:cNvPr id="60420" name="Text Box 4"/>
          <p:cNvSpPr txBox="1">
            <a:spLocks noChangeArrowheads="1"/>
          </p:cNvSpPr>
          <p:nvPr/>
        </p:nvSpPr>
        <p:spPr bwMode="auto">
          <a:xfrm>
            <a:off x="5638800" y="849313"/>
            <a:ext cx="2590800" cy="579437"/>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bay</a:t>
            </a:r>
          </a:p>
        </p:txBody>
      </p:sp>
      <p:sp>
        <p:nvSpPr>
          <p:cNvPr id="60421" name="Text Box 5"/>
          <p:cNvSpPr txBox="1">
            <a:spLocks noChangeArrowheads="1"/>
          </p:cNvSpPr>
          <p:nvPr/>
        </p:nvSpPr>
        <p:spPr bwMode="auto">
          <a:xfrm>
            <a:off x="1143000" y="6030913"/>
            <a:ext cx="2209800" cy="579437"/>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ocean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l="48376" t="60308" r="407" b="3411"/>
          <a:stretch>
            <a:fillRect/>
          </a:stretch>
        </p:blipFill>
        <p:spPr bwMode="auto">
          <a:xfrm>
            <a:off x="0" y="1006231"/>
            <a:ext cx="9144000" cy="484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2895600" y="4648200"/>
            <a:ext cx="5828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solidFill>
                  <a:schemeClr val="tx1"/>
                </a:solidFill>
                <a:effectLst>
                  <a:outerShdw blurRad="38100" dist="38100" dir="2700000" algn="tl">
                    <a:srgbClr val="000000">
                      <a:alpha val="43137"/>
                    </a:srgbClr>
                  </a:outerShdw>
                </a:effectLst>
              </a:rPr>
              <a:t>Orogeny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l="47500" t="10568" r="-31" b="42618"/>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tptsshor"/>
          <p:cNvPicPr>
            <a:picLocks noChangeAspect="1" noChangeArrowheads="1"/>
          </p:cNvPicPr>
          <p:nvPr/>
        </p:nvPicPr>
        <p:blipFill>
          <a:blip r:embed="rId3"/>
          <a:srcRect t="3819" b="15991"/>
          <a:stretch>
            <a:fillRect/>
          </a:stretch>
        </p:blipFill>
        <p:spPr bwMode="auto">
          <a:xfrm>
            <a:off x="-114300" y="2628900"/>
            <a:ext cx="9372600" cy="1600200"/>
          </a:xfrm>
          <a:prstGeom prst="rect">
            <a:avLst/>
          </a:prstGeom>
          <a:noFill/>
          <a:ln w="9525">
            <a:noFill/>
            <a:miter lim="800000"/>
            <a:headEnd/>
            <a:tailEnd/>
          </a:ln>
        </p:spPr>
      </p:pic>
      <p:sp>
        <p:nvSpPr>
          <p:cNvPr id="112643" name="Text Box 3"/>
          <p:cNvSpPr txBox="1">
            <a:spLocks noChangeArrowheads="1"/>
          </p:cNvSpPr>
          <p:nvPr/>
        </p:nvSpPr>
        <p:spPr bwMode="auto">
          <a:xfrm>
            <a:off x="190500" y="1676400"/>
            <a:ext cx="8763000" cy="579438"/>
          </a:xfrm>
          <a:prstGeom prst="rect">
            <a:avLst/>
          </a:prstGeom>
          <a:noFill/>
          <a:ln w="9525">
            <a:noFill/>
            <a:miter lim="800000"/>
            <a:headEnd/>
            <a:tailEnd/>
          </a:ln>
        </p:spPr>
        <p:txBody>
          <a:bodyPr>
            <a:spAutoFit/>
          </a:bodyPr>
          <a:lstStyle/>
          <a:p>
            <a:pPr>
              <a:spcBef>
                <a:spcPct val="50000"/>
              </a:spcBef>
            </a:pPr>
            <a:r>
              <a:rPr lang="en-US"/>
              <a:t>The Fourth Transgression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2993208">
            <a:off x="3123539" y="3779203"/>
            <a:ext cx="6590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6" name="TextBox 5"/>
          <p:cNvSpPr txBox="1">
            <a:spLocks noChangeArrowheads="1"/>
          </p:cNvSpPr>
          <p:nvPr/>
        </p:nvSpPr>
        <p:spPr bwMode="auto">
          <a:xfrm>
            <a:off x="3886200" y="39624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7" name="TextBox 5"/>
          <p:cNvSpPr txBox="1">
            <a:spLocks noChangeArrowheads="1"/>
          </p:cNvSpPr>
          <p:nvPr/>
        </p:nvSpPr>
        <p:spPr bwMode="auto">
          <a:xfrm>
            <a:off x="4572000" y="3733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3"/>
          <p:cNvSpPr txBox="1">
            <a:spLocks noChangeArrowheads="1"/>
          </p:cNvSpPr>
          <p:nvPr/>
        </p:nvSpPr>
        <p:spPr bwMode="auto">
          <a:xfrm>
            <a:off x="6781800" y="914400"/>
            <a:ext cx="2362200" cy="5210175"/>
          </a:xfrm>
          <a:prstGeom prst="rect">
            <a:avLst/>
          </a:prstGeom>
          <a:noFill/>
          <a:ln w="9525">
            <a:noFill/>
            <a:miter lim="800000"/>
            <a:headEnd/>
            <a:tailEnd/>
          </a:ln>
        </p:spPr>
        <p:txBody>
          <a:bodyPr>
            <a:spAutoFit/>
          </a:bodyPr>
          <a:lstStyle/>
          <a:p>
            <a:pPr algn="l">
              <a:spcBef>
                <a:spcPct val="50000"/>
              </a:spcBef>
            </a:pPr>
            <a:r>
              <a:rPr lang="en-US">
                <a:solidFill>
                  <a:srgbClr val="FF0000"/>
                </a:solidFill>
              </a:rPr>
              <a:t>KNOW           THE               CANYON’S     HISTORY        </a:t>
            </a:r>
          </a:p>
          <a:p>
            <a:pPr algn="l">
              <a:spcBef>
                <a:spcPct val="50000"/>
              </a:spcBef>
            </a:pPr>
            <a:r>
              <a:rPr lang="en-US">
                <a:solidFill>
                  <a:srgbClr val="FF0000"/>
                </a:solidFill>
              </a:rPr>
              <a:t>STUDY</a:t>
            </a:r>
            <a:r>
              <a:rPr lang="en-US"/>
              <a:t>           ROCKS          TRULY           MADE             BY                   TIME</a:t>
            </a:r>
            <a:r>
              <a:rPr lang="en-US" sz="2800"/>
              <a:t>           </a:t>
            </a:r>
          </a:p>
        </p:txBody>
      </p:sp>
      <p:pic>
        <p:nvPicPr>
          <p:cNvPr id="4" name="Picture 5"/>
          <p:cNvPicPr>
            <a:picLocks noChangeAspect="1" noChangeArrowheads="1"/>
          </p:cNvPicPr>
          <p:nvPr/>
        </p:nvPicPr>
        <p:blipFill>
          <a:blip r:embed="rId3"/>
          <a:srcRect/>
          <a:stretch>
            <a:fillRect/>
          </a:stretch>
        </p:blipFill>
        <p:spPr bwMode="auto">
          <a:xfrm>
            <a:off x="0" y="0"/>
            <a:ext cx="6297613" cy="6858000"/>
          </a:xfrm>
          <a:prstGeom prst="rect">
            <a:avLst/>
          </a:prstGeom>
          <a:noFill/>
          <a:ln w="38100">
            <a:noFill/>
            <a:miter lim="800000"/>
            <a:headEnd/>
            <a:tailEnd/>
          </a:ln>
        </p:spPr>
      </p:pic>
      <p:sp>
        <p:nvSpPr>
          <p:cNvPr id="5" name="TextBox 4"/>
          <p:cNvSpPr txBox="1"/>
          <p:nvPr/>
        </p:nvSpPr>
        <p:spPr>
          <a:xfrm>
            <a:off x="914400" y="52578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6" name="TextBox 5"/>
          <p:cNvSpPr txBox="1"/>
          <p:nvPr/>
        </p:nvSpPr>
        <p:spPr>
          <a:xfrm>
            <a:off x="914400" y="4038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7" name="TextBox 6"/>
          <p:cNvSpPr txBox="1"/>
          <p:nvPr/>
        </p:nvSpPr>
        <p:spPr>
          <a:xfrm>
            <a:off x="914400" y="3149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8" name="TextBox 7"/>
          <p:cNvSpPr txBox="1"/>
          <p:nvPr/>
        </p:nvSpPr>
        <p:spPr>
          <a:xfrm>
            <a:off x="914400" y="16764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upai2"/>
          <p:cNvPicPr>
            <a:picLocks noChangeAspect="1" noChangeArrowheads="1"/>
          </p:cNvPicPr>
          <p:nvPr/>
        </p:nvPicPr>
        <p:blipFill>
          <a:blip r:embed="rId3"/>
          <a:srcRect/>
          <a:stretch>
            <a:fillRect/>
          </a:stretch>
        </p:blipFill>
        <p:spPr bwMode="auto">
          <a:xfrm>
            <a:off x="381000" y="685800"/>
            <a:ext cx="8382000" cy="5767388"/>
          </a:xfrm>
          <a:prstGeom prst="rect">
            <a:avLst/>
          </a:prstGeom>
          <a:noFill/>
          <a:ln w="9525">
            <a:noFill/>
            <a:miter lim="800000"/>
            <a:headEnd/>
            <a:tailEnd/>
          </a:ln>
        </p:spPr>
      </p:pic>
      <p:sp>
        <p:nvSpPr>
          <p:cNvPr id="117763" name="Text Box 3"/>
          <p:cNvSpPr txBox="1">
            <a:spLocks noChangeArrowheads="1"/>
          </p:cNvSpPr>
          <p:nvPr/>
        </p:nvSpPr>
        <p:spPr bwMode="auto">
          <a:xfrm>
            <a:off x="0" y="24825"/>
            <a:ext cx="9144000" cy="584775"/>
          </a:xfrm>
          <a:prstGeom prst="rect">
            <a:avLst/>
          </a:prstGeom>
          <a:noFill/>
          <a:ln w="38100">
            <a:noFill/>
            <a:miter lim="800000"/>
            <a:headEnd/>
            <a:tailEnd/>
          </a:ln>
        </p:spPr>
        <p:txBody>
          <a:bodyPr>
            <a:spAutoFit/>
          </a:bodyPr>
          <a:lstStyle/>
          <a:p>
            <a:pPr>
              <a:spcBef>
                <a:spcPct val="50000"/>
              </a:spcBef>
            </a:pPr>
            <a:r>
              <a:rPr lang="en-US" b="0" dirty="0"/>
              <a:t>Supai </a:t>
            </a:r>
            <a:r>
              <a:rPr lang="en-US" b="0" dirty="0" smtClean="0"/>
              <a:t>Group</a:t>
            </a:r>
            <a:endParaRPr lang="en-US" b="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upaigrp"/>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82100" cy="6858000"/>
          </a:xfrm>
          <a:prstGeom prst="rect">
            <a:avLst/>
          </a:prstGeom>
          <a:noFill/>
          <a:ln w="9525">
            <a:noFill/>
            <a:miter lim="800000"/>
            <a:headEnd/>
            <a:tailEnd/>
          </a:ln>
          <a:effectLst/>
        </p:spPr>
      </p:pic>
      <p:sp>
        <p:nvSpPr>
          <p:cNvPr id="4" name="Text Box 3"/>
          <p:cNvSpPr txBox="1">
            <a:spLocks noChangeArrowheads="1"/>
          </p:cNvSpPr>
          <p:nvPr/>
        </p:nvSpPr>
        <p:spPr bwMode="auto">
          <a:xfrm>
            <a:off x="0" y="24825"/>
            <a:ext cx="3733800" cy="584775"/>
          </a:xfrm>
          <a:prstGeom prst="rect">
            <a:avLst/>
          </a:prstGeom>
          <a:noFill/>
          <a:ln w="38100">
            <a:noFill/>
            <a:miter lim="800000"/>
            <a:headEnd/>
            <a:tailEnd/>
          </a:ln>
        </p:spPr>
        <p:txBody>
          <a:bodyPr wrap="square">
            <a:spAutoFit/>
          </a:bodyPr>
          <a:lstStyle/>
          <a:p>
            <a:pPr>
              <a:spcBef>
                <a:spcPct val="50000"/>
              </a:spcBef>
            </a:pPr>
            <a:r>
              <a:rPr lang="en-US" b="0" dirty="0">
                <a:effectLst>
                  <a:outerShdw blurRad="38100" dist="38100" dir="2700000" algn="tl">
                    <a:srgbClr val="000000">
                      <a:alpha val="43137"/>
                    </a:srgbClr>
                  </a:outerShdw>
                </a:effectLst>
              </a:rPr>
              <a:t>Supai </a:t>
            </a:r>
            <a:r>
              <a:rPr lang="en-US" b="0" dirty="0" smtClean="0">
                <a:effectLst>
                  <a:outerShdw blurRad="38100" dist="38100" dir="2700000" algn="tl">
                    <a:srgbClr val="000000">
                      <a:alpha val="43137"/>
                    </a:srgbClr>
                  </a:outerShdw>
                </a:effectLst>
              </a:rPr>
              <a:t>Group</a:t>
            </a:r>
            <a:endParaRPr lang="en-US" b="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ermit"/>
          <p:cNvPicPr>
            <a:picLocks noChangeAspect="1" noChangeArrowheads="1"/>
          </p:cNvPicPr>
          <p:nvPr/>
        </p:nvPicPr>
        <p:blipFill>
          <a:blip r:embed="rId3"/>
          <a:srcRect/>
          <a:stretch>
            <a:fillRect/>
          </a:stretch>
        </p:blipFill>
        <p:spPr bwMode="auto">
          <a:xfrm>
            <a:off x="0" y="0"/>
            <a:ext cx="9144000"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ermsh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4"/>
          <a:srcRect l="51667" t="65632" r="12500" b="3221"/>
          <a:stretch>
            <a:fillRect/>
          </a:stretch>
        </p:blipFill>
        <p:spPr bwMode="auto">
          <a:xfrm rot="16200000">
            <a:off x="-97972" y="4974772"/>
            <a:ext cx="1872345" cy="1219201"/>
          </a:xfrm>
          <a:prstGeom prst="rect">
            <a:avLst/>
          </a:prstGeom>
          <a:noFill/>
          <a:ln w="25400">
            <a:solidFill>
              <a:schemeClr val="tx1"/>
            </a:solidFill>
            <a:miter lim="800000"/>
            <a:headEnd/>
            <a:tailEnd/>
          </a:ln>
          <a:effectLst>
            <a:outerShdw blurRad="50800" dist="38100" dir="8100000" sx="107000" sy="107000" algn="tr" rotWithShape="0">
              <a:prstClr val="black">
                <a:alpha val="61000"/>
              </a:prst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dirty="0">
                <a:solidFill>
                  <a:schemeClr val="tx1"/>
                </a:solidFill>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3505200" y="3352800"/>
            <a:ext cx="429789" cy="335597"/>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6" name="TextBox 5"/>
          <p:cNvSpPr txBox="1">
            <a:spLocks noChangeArrowheads="1"/>
          </p:cNvSpPr>
          <p:nvPr/>
        </p:nvSpPr>
        <p:spPr bwMode="auto">
          <a:xfrm>
            <a:off x="3886200" y="39624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7" name="TextBox 5"/>
          <p:cNvSpPr txBox="1">
            <a:spLocks noChangeArrowheads="1"/>
          </p:cNvSpPr>
          <p:nvPr/>
        </p:nvSpPr>
        <p:spPr bwMode="auto">
          <a:xfrm>
            <a:off x="4572000" y="3733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8" name="TextBox 5"/>
          <p:cNvSpPr txBox="1">
            <a:spLocks noChangeArrowheads="1"/>
          </p:cNvSpPr>
          <p:nvPr/>
        </p:nvSpPr>
        <p:spPr bwMode="auto">
          <a:xfrm>
            <a:off x="3886200" y="3409950"/>
            <a:ext cx="1371600" cy="400050"/>
          </a:xfrm>
          <a:prstGeom prst="rect">
            <a:avLst/>
          </a:prstGeom>
          <a:noFill/>
          <a:ln w="9525">
            <a:noFill/>
            <a:miter lim="800000"/>
            <a:headEnd/>
            <a:tailEnd/>
          </a:ln>
        </p:spPr>
        <p:txBody>
          <a:bodyPr>
            <a:spAutoFit/>
          </a:bodyPr>
          <a:lstStyle/>
          <a:p>
            <a:pPr algn="ctr"/>
            <a:r>
              <a:rPr lang="en-US" sz="2000" b="1" dirty="0">
                <a:solidFill>
                  <a:schemeClr val="tx1"/>
                </a:solidFill>
                <a:effectLst>
                  <a:outerShdw blurRad="38100" dist="38100" dir="2700000" algn="tl">
                    <a:srgbClr val="000000">
                      <a:alpha val="43137"/>
                    </a:srgbClr>
                  </a:outerShdw>
                </a:effectLst>
              </a:rPr>
              <a:t>Orogeny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10800000">
            <a:off x="2895600" y="4648200"/>
            <a:ext cx="5828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solidFill>
                  <a:schemeClr val="tx1"/>
                </a:solidFill>
                <a:effectLst>
                  <a:outerShdw blurRad="38100" dist="38100" dir="2700000" algn="tl">
                    <a:srgbClr val="000000">
                      <a:alpha val="43137"/>
                    </a:srgbClr>
                  </a:outerShdw>
                </a:effectLst>
              </a:rPr>
              <a:t>Slower Sea Floor Spreading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5"/>
          <p:cNvPicPr>
            <a:picLocks noChangeAspect="1" noChangeArrowheads="1"/>
          </p:cNvPicPr>
          <p:nvPr/>
        </p:nvPicPr>
        <p:blipFill>
          <a:blip r:embed="rId3"/>
          <a:srcRect/>
          <a:stretch>
            <a:fillRect/>
          </a:stretch>
        </p:blipFill>
        <p:spPr bwMode="auto">
          <a:xfrm>
            <a:off x="0" y="533400"/>
            <a:ext cx="9144000" cy="57912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ahara2005_sahara_la_caravane"/>
          <p:cNvPicPr>
            <a:picLocks noChangeAspect="1" noChangeArrowheads="1"/>
          </p:cNvPicPr>
          <p:nvPr/>
        </p:nvPicPr>
        <p:blipFill>
          <a:blip r:embed="rId3"/>
          <a:srcRect/>
          <a:stretch>
            <a:fillRect/>
          </a:stretch>
        </p:blipFill>
        <p:spPr bwMode="auto">
          <a:xfrm>
            <a:off x="1998662" y="0"/>
            <a:ext cx="5146675"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Kai_Tor_Coc"/>
          <p:cNvPicPr>
            <a:picLocks noChangeAspect="1" noChangeArrowheads="1"/>
          </p:cNvPicPr>
          <p:nvPr/>
        </p:nvPicPr>
        <p:blipFill>
          <a:blip r:embed="rId3"/>
          <a:srcRect/>
          <a:stretch>
            <a:fillRect/>
          </a:stretch>
        </p:blipFill>
        <p:spPr bwMode="auto">
          <a:xfrm>
            <a:off x="0" y="658812"/>
            <a:ext cx="9144000" cy="6199188"/>
          </a:xfrm>
          <a:prstGeom prst="rect">
            <a:avLst/>
          </a:prstGeom>
          <a:noFill/>
          <a:ln w="9525">
            <a:noFill/>
            <a:miter lim="800000"/>
            <a:headEnd/>
            <a:tailEnd/>
          </a:ln>
        </p:spPr>
      </p:pic>
      <p:sp>
        <p:nvSpPr>
          <p:cNvPr id="3" name="TextBox 2"/>
          <p:cNvSpPr txBox="1"/>
          <p:nvPr/>
        </p:nvSpPr>
        <p:spPr>
          <a:xfrm>
            <a:off x="1219200" y="0"/>
            <a:ext cx="67056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Coconino Sandstone </a:t>
            </a:r>
          </a:p>
        </p:txBody>
      </p:sp>
      <p:cxnSp>
        <p:nvCxnSpPr>
          <p:cNvPr id="5" name="Straight Arrow Connector 4"/>
          <p:cNvCxnSpPr>
            <a:stCxn id="3" idx="2"/>
          </p:cNvCxnSpPr>
          <p:nvPr/>
        </p:nvCxnSpPr>
        <p:spPr bwMode="auto">
          <a:xfrm rot="16200000" flipH="1">
            <a:off x="3416587" y="1740188"/>
            <a:ext cx="2539427" cy="228600"/>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cxnSp>
        <p:nvCxnSpPr>
          <p:cNvPr id="7" name="Straight Arrow Connector 6"/>
          <p:cNvCxnSpPr>
            <a:stCxn id="3" idx="2"/>
          </p:cNvCxnSpPr>
          <p:nvPr/>
        </p:nvCxnSpPr>
        <p:spPr bwMode="auto">
          <a:xfrm rot="5400000">
            <a:off x="3035589" y="-317212"/>
            <a:ext cx="634425" cy="2438398"/>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cxnSp>
        <p:nvCxnSpPr>
          <p:cNvPr id="10" name="Straight Arrow Connector 9"/>
          <p:cNvCxnSpPr>
            <a:stCxn id="3" idx="2"/>
          </p:cNvCxnSpPr>
          <p:nvPr/>
        </p:nvCxnSpPr>
        <p:spPr bwMode="auto">
          <a:xfrm rot="16200000" flipH="1">
            <a:off x="4673889" y="482886"/>
            <a:ext cx="786825" cy="990602"/>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p:cNvPicPr>
            <a:picLocks noChangeAspect="1" noChangeArrowheads="1"/>
          </p:cNvPicPr>
          <p:nvPr/>
        </p:nvPicPr>
        <p:blipFill>
          <a:blip r:embed="rId3"/>
          <a:srcRect/>
          <a:stretch>
            <a:fillRect/>
          </a:stretch>
        </p:blipFill>
        <p:spPr bwMode="auto">
          <a:xfrm>
            <a:off x="0" y="657225"/>
            <a:ext cx="9144000" cy="6200775"/>
          </a:xfrm>
          <a:prstGeom prst="rect">
            <a:avLst/>
          </a:prstGeom>
          <a:noFill/>
          <a:ln w="9525">
            <a:noFill/>
            <a:miter lim="800000"/>
            <a:headEnd/>
            <a:tailEnd/>
          </a:ln>
          <a:effectLst/>
        </p:spPr>
      </p:pic>
      <p:sp>
        <p:nvSpPr>
          <p:cNvPr id="3" name="TextBox 2"/>
          <p:cNvSpPr txBox="1"/>
          <p:nvPr/>
        </p:nvSpPr>
        <p:spPr>
          <a:xfrm>
            <a:off x="1676400" y="0"/>
            <a:ext cx="57912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Coconino Cross-beds</a:t>
            </a:r>
          </a:p>
        </p:txBody>
      </p:sp>
      <p:cxnSp>
        <p:nvCxnSpPr>
          <p:cNvPr id="4" name="Straight Arrow Connector 3"/>
          <p:cNvCxnSpPr/>
          <p:nvPr/>
        </p:nvCxnSpPr>
        <p:spPr bwMode="auto">
          <a:xfrm rot="10800000" flipV="1">
            <a:off x="4190999" y="3124200"/>
            <a:ext cx="762001" cy="304800"/>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cxnSp>
        <p:nvCxnSpPr>
          <p:cNvPr id="7" name="Straight Arrow Connector 6"/>
          <p:cNvCxnSpPr/>
          <p:nvPr/>
        </p:nvCxnSpPr>
        <p:spPr bwMode="auto">
          <a:xfrm rot="10800000" flipV="1">
            <a:off x="2362200" y="3276600"/>
            <a:ext cx="762001" cy="304800"/>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cxnSp>
        <p:nvCxnSpPr>
          <p:cNvPr id="8" name="Straight Arrow Connector 7"/>
          <p:cNvCxnSpPr/>
          <p:nvPr/>
        </p:nvCxnSpPr>
        <p:spPr bwMode="auto">
          <a:xfrm rot="10800000" flipV="1">
            <a:off x="6629399" y="2362200"/>
            <a:ext cx="762001" cy="304800"/>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cxnSp>
        <p:nvCxnSpPr>
          <p:cNvPr id="9" name="Straight Arrow Connector 8"/>
          <p:cNvCxnSpPr/>
          <p:nvPr/>
        </p:nvCxnSpPr>
        <p:spPr bwMode="auto">
          <a:xfrm rot="10800000" flipV="1">
            <a:off x="7239000" y="3276600"/>
            <a:ext cx="762001" cy="304800"/>
          </a:xfrm>
          <a:prstGeom prst="straightConnector1">
            <a:avLst/>
          </a:prstGeom>
          <a:solidFill>
            <a:schemeClr val="accent1"/>
          </a:solidFill>
          <a:ln w="63500" cap="flat" cmpd="sng" algn="ctr">
            <a:solidFill>
              <a:schemeClr val="bg1"/>
            </a:solidFill>
            <a:prstDash val="solid"/>
            <a:round/>
            <a:headEnd type="none" w="med" len="med"/>
            <a:tailEnd type="triangle"/>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1676400" y="0"/>
            <a:ext cx="57912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Coconino Cross-beds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oconin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4"/>
          <a:srcRect l="3303" t="50000" r="49383" b="4913"/>
          <a:stretch>
            <a:fillRect/>
          </a:stretch>
        </p:blipFill>
        <p:spPr bwMode="auto">
          <a:xfrm>
            <a:off x="6477000" y="0"/>
            <a:ext cx="2667000" cy="1898542"/>
          </a:xfrm>
          <a:prstGeom prst="rect">
            <a:avLst/>
          </a:prstGeom>
          <a:noFill/>
          <a:ln w="9525">
            <a:noFill/>
            <a:miter lim="800000"/>
            <a:headEnd/>
            <a:tailEnd/>
          </a:ln>
          <a:effectLst>
            <a:outerShdw blurRad="50800" dist="38100" dir="7500000" sx="102000" sy="102000" algn="tr" rotWithShape="0">
              <a:prstClr val="black">
                <a:alpha val="40000"/>
              </a:prst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GRAND CANYON #6 RFH"/>
          <p:cNvPicPr>
            <a:picLocks noChangeAspect="1" noChangeArrowheads="1"/>
          </p:cNvPicPr>
          <p:nvPr/>
        </p:nvPicPr>
        <p:blipFill>
          <a:blip r:embed="rId3"/>
          <a:srcRect/>
          <a:stretch>
            <a:fillRect/>
          </a:stretch>
        </p:blipFill>
        <p:spPr bwMode="auto">
          <a:xfrm>
            <a:off x="-152400" y="939800"/>
            <a:ext cx="9296400" cy="5918200"/>
          </a:xfrm>
          <a:prstGeom prst="rect">
            <a:avLst/>
          </a:prstGeom>
          <a:noFill/>
          <a:ln w="9525">
            <a:noFill/>
            <a:miter lim="800000"/>
            <a:headEnd/>
            <a:tailEnd/>
          </a:ln>
        </p:spPr>
      </p:pic>
      <p:sp>
        <p:nvSpPr>
          <p:cNvPr id="131075" name="Text Box 3"/>
          <p:cNvSpPr txBox="1">
            <a:spLocks noChangeArrowheads="1"/>
          </p:cNvSpPr>
          <p:nvPr/>
        </p:nvSpPr>
        <p:spPr bwMode="auto">
          <a:xfrm>
            <a:off x="0" y="152400"/>
            <a:ext cx="9144000" cy="579438"/>
          </a:xfrm>
          <a:prstGeom prst="rect">
            <a:avLst/>
          </a:prstGeom>
          <a:noFill/>
          <a:ln w="38100">
            <a:noFill/>
            <a:miter lim="800000"/>
            <a:headEnd/>
            <a:tailEnd/>
          </a:ln>
        </p:spPr>
        <p:txBody>
          <a:bodyPr>
            <a:spAutoFit/>
          </a:bodyPr>
          <a:lstStyle/>
          <a:p>
            <a:pPr>
              <a:spcBef>
                <a:spcPct val="50000"/>
              </a:spcBef>
            </a:pPr>
            <a:r>
              <a:rPr lang="en-US" dirty="0"/>
              <a:t>Coconino Sandstone</a:t>
            </a:r>
          </a:p>
        </p:txBody>
      </p:sp>
      <p:sp>
        <p:nvSpPr>
          <p:cNvPr id="131076" name="Line 4"/>
          <p:cNvSpPr>
            <a:spLocks noChangeShapeType="1"/>
          </p:cNvSpPr>
          <p:nvPr/>
        </p:nvSpPr>
        <p:spPr bwMode="auto">
          <a:xfrm>
            <a:off x="4571999" y="762000"/>
            <a:ext cx="2819399" cy="10922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131077" name="Line 5"/>
          <p:cNvSpPr>
            <a:spLocks noChangeShapeType="1"/>
          </p:cNvSpPr>
          <p:nvPr/>
        </p:nvSpPr>
        <p:spPr bwMode="auto">
          <a:xfrm>
            <a:off x="4571999" y="762000"/>
            <a:ext cx="457199" cy="11684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131078" name="Line 6"/>
          <p:cNvSpPr>
            <a:spLocks noChangeShapeType="1"/>
          </p:cNvSpPr>
          <p:nvPr/>
        </p:nvSpPr>
        <p:spPr bwMode="auto">
          <a:xfrm flipH="1">
            <a:off x="990597" y="762000"/>
            <a:ext cx="3581402" cy="11684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131079" name="Line 7"/>
          <p:cNvSpPr>
            <a:spLocks noChangeShapeType="1"/>
          </p:cNvSpPr>
          <p:nvPr/>
        </p:nvSpPr>
        <p:spPr bwMode="auto">
          <a:xfrm flipH="1">
            <a:off x="3505199" y="762000"/>
            <a:ext cx="1066799" cy="10668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l="28021" t="29849" r="2499" b="6321"/>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1752600" y="1173162"/>
            <a:ext cx="2286000" cy="579438"/>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Dunes</a:t>
            </a:r>
            <a:endParaRPr lang="en-US" dirty="0">
              <a:effectLst>
                <a:outerShdw blurRad="38100" dist="38100" dir="2700000" algn="tl">
                  <a:srgbClr val="000000">
                    <a:alpha val="43137"/>
                  </a:srgbClr>
                </a:outerShdw>
              </a:effectLst>
            </a:endParaRPr>
          </a:p>
        </p:txBody>
      </p:sp>
      <p:sp>
        <p:nvSpPr>
          <p:cNvPr id="4" name="Line 4"/>
          <p:cNvSpPr>
            <a:spLocks noChangeShapeType="1"/>
          </p:cNvSpPr>
          <p:nvPr/>
        </p:nvSpPr>
        <p:spPr bwMode="auto">
          <a:xfrm flipV="1">
            <a:off x="3581400" y="762000"/>
            <a:ext cx="3048000" cy="7620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5" name="Line 5"/>
          <p:cNvSpPr>
            <a:spLocks noChangeShapeType="1"/>
          </p:cNvSpPr>
          <p:nvPr/>
        </p:nvSpPr>
        <p:spPr bwMode="auto">
          <a:xfrm>
            <a:off x="3581399" y="1524000"/>
            <a:ext cx="1600201" cy="15240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6" name="Line 7"/>
          <p:cNvSpPr>
            <a:spLocks noChangeShapeType="1"/>
          </p:cNvSpPr>
          <p:nvPr/>
        </p:nvSpPr>
        <p:spPr bwMode="auto">
          <a:xfrm>
            <a:off x="3581401" y="1524000"/>
            <a:ext cx="304800" cy="4648200"/>
          </a:xfrm>
          <a:prstGeom prst="line">
            <a:avLst/>
          </a:prstGeom>
          <a:noFill/>
          <a:ln w="38100">
            <a:solidFill>
              <a:schemeClr val="bg1"/>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l="28021" t="29849" r="2499" b="6321"/>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5943600" y="2849562"/>
            <a:ext cx="2286000" cy="579438"/>
          </a:xfrm>
          <a:prstGeom prst="rect">
            <a:avLst/>
          </a:prstGeom>
          <a:noFill/>
          <a:ln w="38100">
            <a:noFill/>
            <a:miter lim="800000"/>
            <a:headEnd/>
            <a:tailEnd/>
          </a:ln>
        </p:spPr>
        <p:txBody>
          <a:bodyPr wrap="square">
            <a:spAutoFit/>
          </a:bodyPr>
          <a:lstStyle/>
          <a:p>
            <a:pPr>
              <a:spcBef>
                <a:spcPct val="50000"/>
              </a:spcBef>
            </a:pPr>
            <a:r>
              <a:rPr lang="en-US" dirty="0" smtClean="0">
                <a:solidFill>
                  <a:srgbClr val="C00000"/>
                </a:solidFill>
                <a:effectLst>
                  <a:outerShdw blurRad="38100" dist="38100" dir="2700000" algn="tl">
                    <a:srgbClr val="000000">
                      <a:alpha val="43137"/>
                    </a:srgbClr>
                  </a:outerShdw>
                </a:effectLst>
              </a:rPr>
              <a:t>sediment</a:t>
            </a:r>
            <a:endParaRPr lang="en-US" dirty="0">
              <a:solidFill>
                <a:srgbClr val="C00000"/>
              </a:solidFill>
              <a:effectLst>
                <a:outerShdw blurRad="38100" dist="38100" dir="2700000" algn="tl">
                  <a:srgbClr val="000000">
                    <a:alpha val="43137"/>
                  </a:srgbClr>
                </a:outerShdw>
              </a:effectLst>
            </a:endParaRPr>
          </a:p>
        </p:txBody>
      </p:sp>
      <p:sp>
        <p:nvSpPr>
          <p:cNvPr id="4" name="Line 4"/>
          <p:cNvSpPr>
            <a:spLocks noChangeShapeType="1"/>
          </p:cNvSpPr>
          <p:nvPr/>
        </p:nvSpPr>
        <p:spPr bwMode="auto">
          <a:xfrm flipH="1" flipV="1">
            <a:off x="5791200" y="914400"/>
            <a:ext cx="1371600" cy="1676400"/>
          </a:xfrm>
          <a:prstGeom prst="line">
            <a:avLst/>
          </a:prstGeom>
          <a:noFill/>
          <a:ln w="76200">
            <a:solidFill>
              <a:srgbClr val="C00000"/>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5" name="Line 5"/>
          <p:cNvSpPr>
            <a:spLocks noChangeShapeType="1"/>
          </p:cNvSpPr>
          <p:nvPr/>
        </p:nvSpPr>
        <p:spPr bwMode="auto">
          <a:xfrm>
            <a:off x="7239000" y="3810000"/>
            <a:ext cx="76200" cy="1905000"/>
          </a:xfrm>
          <a:prstGeom prst="line">
            <a:avLst/>
          </a:prstGeom>
          <a:noFill/>
          <a:ln w="76200">
            <a:solidFill>
              <a:srgbClr val="C00000"/>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6" name="Line 7"/>
          <p:cNvSpPr>
            <a:spLocks noChangeShapeType="1"/>
          </p:cNvSpPr>
          <p:nvPr/>
        </p:nvSpPr>
        <p:spPr bwMode="auto">
          <a:xfrm flipV="1">
            <a:off x="7696200" y="1524000"/>
            <a:ext cx="609601" cy="533400"/>
          </a:xfrm>
          <a:prstGeom prst="line">
            <a:avLst/>
          </a:prstGeom>
          <a:noFill/>
          <a:ln w="76200">
            <a:solidFill>
              <a:srgbClr val="C00000"/>
            </a:solidFill>
            <a:round/>
            <a:headEnd/>
            <a:tailEnd type="triangle" w="med" len="med"/>
          </a:ln>
          <a:effectLst>
            <a:outerShdw blurRad="50800" dist="38100" dir="10800000" algn="r"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4243433">
            <a:off x="3222898" y="3033440"/>
            <a:ext cx="719702" cy="335597"/>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6" name="TextBox 5"/>
          <p:cNvSpPr txBox="1">
            <a:spLocks noChangeArrowheads="1"/>
          </p:cNvSpPr>
          <p:nvPr/>
        </p:nvSpPr>
        <p:spPr bwMode="auto">
          <a:xfrm>
            <a:off x="3886200" y="39624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7" name="TextBox 5"/>
          <p:cNvSpPr txBox="1">
            <a:spLocks noChangeArrowheads="1"/>
          </p:cNvSpPr>
          <p:nvPr/>
        </p:nvSpPr>
        <p:spPr bwMode="auto">
          <a:xfrm>
            <a:off x="4572000" y="3733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8" name="TextBox 5"/>
          <p:cNvSpPr txBox="1">
            <a:spLocks noChangeArrowheads="1"/>
          </p:cNvSpPr>
          <p:nvPr/>
        </p:nvSpPr>
        <p:spPr bwMode="auto">
          <a:xfrm>
            <a:off x="3886200" y="34099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9" name="TextBox 5"/>
          <p:cNvSpPr txBox="1">
            <a:spLocks noChangeArrowheads="1"/>
          </p:cNvSpPr>
          <p:nvPr/>
        </p:nvSpPr>
        <p:spPr bwMode="auto">
          <a:xfrm>
            <a:off x="4572000" y="289560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Sediment Transfer into Oceans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4EB"/>
        </a:solidFill>
        <a:effectLst/>
      </p:bgPr>
    </p:bg>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srcRect/>
          <a:stretch>
            <a:fillRect/>
          </a:stretch>
        </p:blipFill>
        <p:spPr bwMode="auto">
          <a:xfrm>
            <a:off x="0" y="0"/>
            <a:ext cx="4664075" cy="6858000"/>
          </a:xfrm>
          <a:prstGeom prst="rect">
            <a:avLst/>
          </a:prstGeom>
          <a:noFill/>
          <a:ln w="9525">
            <a:noFill/>
            <a:miter lim="800000"/>
            <a:headEnd/>
            <a:tailEnd/>
          </a:ln>
        </p:spPr>
      </p:pic>
      <p:sp>
        <p:nvSpPr>
          <p:cNvPr id="21507" name="TextBox 5"/>
          <p:cNvSpPr txBox="1">
            <a:spLocks noChangeArrowheads="1"/>
          </p:cNvSpPr>
          <p:nvPr/>
        </p:nvSpPr>
        <p:spPr bwMode="auto">
          <a:xfrm>
            <a:off x="4953000" y="31242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Pangaea</a:t>
            </a:r>
          </a:p>
        </p:txBody>
      </p:sp>
      <p:sp>
        <p:nvSpPr>
          <p:cNvPr id="21508" name="TextBox 5"/>
          <p:cNvSpPr txBox="1">
            <a:spLocks noChangeArrowheads="1"/>
          </p:cNvSpPr>
          <p:nvPr/>
        </p:nvSpPr>
        <p:spPr bwMode="auto">
          <a:xfrm>
            <a:off x="4953000" y="6273800"/>
            <a:ext cx="3733800" cy="584200"/>
          </a:xfrm>
          <a:prstGeom prst="rect">
            <a:avLst/>
          </a:prstGeom>
          <a:noFill/>
          <a:ln w="9525">
            <a:noFill/>
            <a:miter lim="800000"/>
            <a:headEnd/>
            <a:tailEnd/>
          </a:ln>
        </p:spPr>
        <p:txBody>
          <a:bodyPr>
            <a:spAutoFit/>
          </a:bodyPr>
          <a:lstStyle/>
          <a:p>
            <a:pPr>
              <a:defRPr/>
            </a:pPr>
            <a:r>
              <a:rPr lang="en-US">
                <a:effectLst>
                  <a:outerShdw blurRad="38100" dist="38100" dir="2700000" algn="tl">
                    <a:srgbClr val="000000">
                      <a:alpha val="43137"/>
                    </a:srgbClr>
                  </a:outerShdw>
                </a:effectLst>
              </a:rPr>
              <a:t> Pannotia</a:t>
            </a:r>
          </a:p>
        </p:txBody>
      </p:sp>
      <p:sp>
        <p:nvSpPr>
          <p:cNvPr id="21511" name="TextBox 5"/>
          <p:cNvSpPr txBox="1">
            <a:spLocks noChangeArrowheads="1"/>
          </p:cNvSpPr>
          <p:nvPr/>
        </p:nvSpPr>
        <p:spPr bwMode="auto">
          <a:xfrm>
            <a:off x="4572000" y="601980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21513" name="TextBox 5"/>
          <p:cNvSpPr txBox="1">
            <a:spLocks noChangeArrowheads="1"/>
          </p:cNvSpPr>
          <p:nvPr/>
        </p:nvSpPr>
        <p:spPr bwMode="auto">
          <a:xfrm>
            <a:off x="4572000" y="5695950"/>
            <a:ext cx="4876800" cy="400050"/>
          </a:xfrm>
          <a:prstGeom prst="rect">
            <a:avLst/>
          </a:prstGeom>
          <a:noFill/>
          <a:ln w="9525">
            <a:noFill/>
            <a:miter lim="800000"/>
            <a:headEnd/>
            <a:tailEnd/>
          </a:ln>
        </p:spPr>
        <p:txBody>
          <a:bodyPr>
            <a:spAutoFit/>
          </a:bodyPr>
          <a:lstStyle/>
          <a:p>
            <a:pPr>
              <a:defRPr/>
            </a:pPr>
            <a:r>
              <a:rPr lang="en-US" sz="2000">
                <a:effectLst>
                  <a:outerShdw blurRad="38100" dist="38100" dir="2700000" algn="tl">
                    <a:srgbClr val="000000">
                      <a:alpha val="43137"/>
                    </a:srgbClr>
                  </a:outerShdw>
                </a:effectLst>
              </a:rPr>
              <a:t>Rapid Sea Floor Spreading</a:t>
            </a:r>
          </a:p>
        </p:txBody>
      </p:sp>
      <p:sp>
        <p:nvSpPr>
          <p:cNvPr id="25" name="Left Arrow 24"/>
          <p:cNvSpPr/>
          <p:nvPr/>
        </p:nvSpPr>
        <p:spPr>
          <a:xfrm rot="2976111">
            <a:off x="2778771" y="4648200"/>
            <a:ext cx="582850" cy="3048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Rectangle 29"/>
          <p:cNvSpPr/>
          <p:nvPr/>
        </p:nvSpPr>
        <p:spPr bwMode="auto">
          <a:xfrm>
            <a:off x="4572000" y="0"/>
            <a:ext cx="4572000" cy="960438"/>
          </a:xfrm>
          <a:prstGeom prst="rect">
            <a:avLst/>
          </a:prstGeom>
          <a:solidFill>
            <a:schemeClr val="bg1">
              <a:lumMod val="85000"/>
            </a:schemeClr>
          </a:solidFill>
          <a:ln w="12700" cap="flat" cmpd="sng" algn="ctr">
            <a:solidFill>
              <a:schemeClr val="bg2"/>
            </a:solidFill>
            <a:prstDash val="solid"/>
            <a:round/>
            <a:headEnd type="none" w="med" len="med"/>
            <a:tailEnd type="triangle" w="med" len="med"/>
          </a:ln>
          <a:effectLst/>
        </p:spPr>
        <p:txBody>
          <a:bodyPr/>
          <a:lstStyle/>
          <a:p>
            <a:pPr>
              <a:defRPr/>
            </a:pPr>
            <a:endParaRPr lang="en-US"/>
          </a:p>
        </p:txBody>
      </p:sp>
      <p:sp>
        <p:nvSpPr>
          <p:cNvPr id="59401" name="TextBox 30"/>
          <p:cNvSpPr txBox="1">
            <a:spLocks noChangeArrowheads="1"/>
          </p:cNvSpPr>
          <p:nvPr/>
        </p:nvSpPr>
        <p:spPr bwMode="auto">
          <a:xfrm>
            <a:off x="6324600" y="304800"/>
            <a:ext cx="1143000" cy="276225"/>
          </a:xfrm>
          <a:prstGeom prst="rect">
            <a:avLst/>
          </a:prstGeom>
          <a:noFill/>
          <a:ln w="9525">
            <a:noFill/>
            <a:miter lim="800000"/>
            <a:headEnd/>
            <a:tailEnd/>
          </a:ln>
        </p:spPr>
        <p:txBody>
          <a:bodyPr>
            <a:spAutoFit/>
          </a:bodyPr>
          <a:lstStyle/>
          <a:p>
            <a:r>
              <a:rPr lang="en-US" sz="1200">
                <a:solidFill>
                  <a:schemeClr val="tx1"/>
                </a:solidFill>
              </a:rPr>
              <a:t>EVENTS</a:t>
            </a:r>
          </a:p>
        </p:txBody>
      </p:sp>
      <p:sp>
        <p:nvSpPr>
          <p:cNvPr id="10" name="TextBox 5"/>
          <p:cNvSpPr txBox="1">
            <a:spLocks noChangeArrowheads="1"/>
          </p:cNvSpPr>
          <p:nvPr/>
        </p:nvSpPr>
        <p:spPr bwMode="auto">
          <a:xfrm>
            <a:off x="5105400" y="4781490"/>
            <a:ext cx="3886200" cy="400110"/>
          </a:xfrm>
          <a:prstGeom prst="rect">
            <a:avLst/>
          </a:prstGeom>
          <a:noFill/>
          <a:ln w="9525">
            <a:noFill/>
            <a:miter lim="800000"/>
            <a:headEnd/>
            <a:tailEnd/>
          </a:ln>
        </p:spPr>
        <p:txBody>
          <a:bodyPr wrap="square">
            <a:spAutoFit/>
          </a:bodyPr>
          <a:lstStyle/>
          <a:p>
            <a:pPr algn="ctr"/>
            <a:r>
              <a:rPr lang="en-US" sz="2000" b="1" dirty="0">
                <a:effectLst>
                  <a:outerShdw blurRad="38100" dist="38100" dir="2700000" algn="tl">
                    <a:srgbClr val="000000">
                      <a:alpha val="43137"/>
                    </a:srgbClr>
                  </a:outerShdw>
                </a:effectLst>
              </a:rPr>
              <a:t>Slower Sea Floor Spreading</a:t>
            </a:r>
          </a:p>
        </p:txBody>
      </p:sp>
      <p:sp>
        <p:nvSpPr>
          <p:cNvPr id="11" name="TextBox 5"/>
          <p:cNvSpPr txBox="1">
            <a:spLocks noChangeArrowheads="1"/>
          </p:cNvSpPr>
          <p:nvPr/>
        </p:nvSpPr>
        <p:spPr bwMode="auto">
          <a:xfrm>
            <a:off x="3886200" y="556260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3" name="TextBox 5"/>
          <p:cNvSpPr txBox="1">
            <a:spLocks noChangeArrowheads="1"/>
          </p:cNvSpPr>
          <p:nvPr/>
        </p:nvSpPr>
        <p:spPr bwMode="auto">
          <a:xfrm>
            <a:off x="4572000" y="5238750"/>
            <a:ext cx="4876800" cy="400050"/>
          </a:xfrm>
          <a:prstGeom prst="rect">
            <a:avLst/>
          </a:prstGeom>
          <a:noFill/>
          <a:ln w="9525">
            <a:noFill/>
            <a:miter lim="800000"/>
            <a:headEnd/>
            <a:tailEnd/>
          </a:ln>
        </p:spPr>
        <p:txBody>
          <a:bodyPr>
            <a:spAutoFit/>
          </a:bodyPr>
          <a:lstStyle/>
          <a:p>
            <a:pPr>
              <a:defRPr/>
            </a:pPr>
            <a:r>
              <a:rPr lang="en-US" sz="2000" dirty="0">
                <a:effectLst>
                  <a:outerShdw blurRad="38100" dist="38100" dir="2700000" algn="tl">
                    <a:srgbClr val="000000">
                      <a:alpha val="43137"/>
                    </a:srgbClr>
                  </a:outerShdw>
                </a:effectLst>
              </a:rPr>
              <a:t>Sediment Transfer into Oceans</a:t>
            </a:r>
          </a:p>
        </p:txBody>
      </p:sp>
      <p:sp>
        <p:nvSpPr>
          <p:cNvPr id="14" name="TextBox 5"/>
          <p:cNvSpPr txBox="1">
            <a:spLocks noChangeArrowheads="1"/>
          </p:cNvSpPr>
          <p:nvPr/>
        </p:nvSpPr>
        <p:spPr bwMode="auto">
          <a:xfrm>
            <a:off x="3886200" y="4781550"/>
            <a:ext cx="1371600" cy="400050"/>
          </a:xfrm>
          <a:prstGeom prst="rect">
            <a:avLst/>
          </a:prstGeom>
          <a:noFill/>
          <a:ln w="9525">
            <a:noFill/>
            <a:miter lim="800000"/>
            <a:headEnd/>
            <a:tailEnd/>
          </a:ln>
        </p:spPr>
        <p:txBody>
          <a:bodyPr>
            <a:spAutoFit/>
          </a:bodyPr>
          <a:lstStyle/>
          <a:p>
            <a:pPr algn="ctr"/>
            <a:r>
              <a:rPr lang="en-US" sz="2000" b="1" dirty="0">
                <a:effectLst>
                  <a:outerShdw blurRad="38100" dist="38100" dir="2700000" algn="tl">
                    <a:srgbClr val="000000">
                      <a:alpha val="43137"/>
                    </a:srgbClr>
                  </a:outerShdw>
                </a:effectLst>
              </a:rPr>
              <a:t>Orogeny</a:t>
            </a:r>
          </a:p>
        </p:txBody>
      </p:sp>
      <p:sp>
        <p:nvSpPr>
          <p:cNvPr id="15" name="TextBox 5"/>
          <p:cNvSpPr txBox="1">
            <a:spLocks noChangeArrowheads="1"/>
          </p:cNvSpPr>
          <p:nvPr/>
        </p:nvSpPr>
        <p:spPr bwMode="auto">
          <a:xfrm>
            <a:off x="4572000" y="4476750"/>
            <a:ext cx="4876800" cy="400050"/>
          </a:xfrm>
          <a:prstGeom prst="rect">
            <a:avLst/>
          </a:prstGeom>
          <a:noFill/>
          <a:ln w="9525">
            <a:noFill/>
            <a:miter lim="800000"/>
            <a:headEnd/>
            <a:tailEnd/>
          </a:ln>
        </p:spPr>
        <p:txBody>
          <a:bodyPr>
            <a:spAutoFit/>
          </a:bodyPr>
          <a:lstStyle/>
          <a:p>
            <a:pPr>
              <a:defRPr/>
            </a:pPr>
            <a:r>
              <a:rPr lang="en-US" sz="2000" dirty="0">
                <a:solidFill>
                  <a:schemeClr val="tx1"/>
                </a:solidFill>
                <a:effectLst>
                  <a:outerShdw blurRad="38100" dist="38100" dir="2700000" algn="tl">
                    <a:srgbClr val="000000">
                      <a:alpha val="43137"/>
                    </a:srgbClr>
                  </a:outerShdw>
                </a:effectLst>
              </a:rPr>
              <a:t>Sediment Transfer into Oceans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kaibtor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p:cNvPicPr>
            <a:picLocks noChangeAspect="1" noChangeArrowheads="1"/>
          </p:cNvPicPr>
          <p:nvPr/>
        </p:nvPicPr>
        <p:blipFill>
          <a:blip r:embed="rId3"/>
          <a:srcRect/>
          <a:stretch>
            <a:fillRect/>
          </a:stretch>
        </p:blipFill>
        <p:spPr bwMode="auto">
          <a:xfrm>
            <a:off x="-114300" y="0"/>
            <a:ext cx="9372600" cy="6858000"/>
          </a:xfrm>
          <a:prstGeom prst="rect">
            <a:avLst/>
          </a:prstGeom>
          <a:noFill/>
          <a:ln w="9525">
            <a:noFill/>
            <a:miter lim="800000"/>
            <a:headEnd/>
            <a:tailEnd/>
          </a:ln>
          <a:effectLst/>
        </p:spPr>
      </p:pic>
      <p:sp>
        <p:nvSpPr>
          <p:cNvPr id="133123" name="Text Box 3"/>
          <p:cNvSpPr txBox="1">
            <a:spLocks noChangeArrowheads="1"/>
          </p:cNvSpPr>
          <p:nvPr/>
        </p:nvSpPr>
        <p:spPr bwMode="auto">
          <a:xfrm>
            <a:off x="876300" y="1905000"/>
            <a:ext cx="7391400" cy="579437"/>
          </a:xfrm>
          <a:prstGeom prst="rect">
            <a:avLst/>
          </a:prstGeom>
          <a:noFill/>
          <a:ln w="38100">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Toroweap Formation</a:t>
            </a:r>
          </a:p>
        </p:txBody>
      </p:sp>
      <p:sp>
        <p:nvSpPr>
          <p:cNvPr id="133124" name="Line 4"/>
          <p:cNvSpPr>
            <a:spLocks noChangeShapeType="1"/>
          </p:cNvSpPr>
          <p:nvPr/>
        </p:nvSpPr>
        <p:spPr bwMode="auto">
          <a:xfrm flipH="1" flipV="1">
            <a:off x="2819400" y="914400"/>
            <a:ext cx="762000" cy="1066800"/>
          </a:xfrm>
          <a:prstGeom prst="line">
            <a:avLst/>
          </a:prstGeom>
          <a:noFill/>
          <a:ln w="4445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133125" name="Line 5"/>
          <p:cNvSpPr>
            <a:spLocks noChangeShapeType="1"/>
          </p:cNvSpPr>
          <p:nvPr/>
        </p:nvSpPr>
        <p:spPr bwMode="auto">
          <a:xfrm flipH="1">
            <a:off x="838200" y="304800"/>
            <a:ext cx="1905000" cy="457200"/>
          </a:xfrm>
          <a:prstGeom prst="line">
            <a:avLst/>
          </a:prstGeom>
          <a:noFill/>
          <a:ln w="4445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6" name="Text Box 3"/>
          <p:cNvSpPr txBox="1">
            <a:spLocks noChangeArrowheads="1"/>
          </p:cNvSpPr>
          <p:nvPr/>
        </p:nvSpPr>
        <p:spPr bwMode="auto">
          <a:xfrm>
            <a:off x="2476500" y="0"/>
            <a:ext cx="4229100" cy="579437"/>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Kaibab Limestone</a:t>
            </a:r>
            <a:endParaRPr lang="en-US" dirty="0">
              <a:effectLst>
                <a:outerShdw blurRad="38100" dist="38100" dir="2700000" algn="tl">
                  <a:srgbClr val="000000">
                    <a:alpha val="43137"/>
                  </a:srgbClr>
                </a:outerShdw>
              </a:effectLst>
            </a:endParaRPr>
          </a:p>
        </p:txBody>
      </p:sp>
      <p:sp>
        <p:nvSpPr>
          <p:cNvPr id="7" name="Line 5"/>
          <p:cNvSpPr>
            <a:spLocks noChangeShapeType="1"/>
          </p:cNvSpPr>
          <p:nvPr/>
        </p:nvSpPr>
        <p:spPr bwMode="auto">
          <a:xfrm>
            <a:off x="6477000" y="304800"/>
            <a:ext cx="2057400" cy="381000"/>
          </a:xfrm>
          <a:prstGeom prst="line">
            <a:avLst/>
          </a:prstGeom>
          <a:noFill/>
          <a:ln w="4445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8" name="Line 4"/>
          <p:cNvSpPr>
            <a:spLocks noChangeShapeType="1"/>
          </p:cNvSpPr>
          <p:nvPr/>
        </p:nvSpPr>
        <p:spPr bwMode="auto">
          <a:xfrm flipV="1">
            <a:off x="5638800" y="838200"/>
            <a:ext cx="838200" cy="1219200"/>
          </a:xfrm>
          <a:prstGeom prst="line">
            <a:avLst/>
          </a:prstGeom>
          <a:noFill/>
          <a:ln w="4445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descr="http://farm3.static.flickr.com/2050/2355849698_1c2ec69348.jpg?v=0"/>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3" name="Text Box 3"/>
          <p:cNvSpPr txBox="1">
            <a:spLocks noChangeArrowheads="1"/>
          </p:cNvSpPr>
          <p:nvPr/>
        </p:nvSpPr>
        <p:spPr bwMode="auto">
          <a:xfrm>
            <a:off x="5867400" y="304800"/>
            <a:ext cx="2705100" cy="1077218"/>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Kaibab Limestone</a:t>
            </a:r>
            <a:endParaRPr lang="en-US" dirty="0">
              <a:effectLst>
                <a:outerShdw blurRad="38100" dist="38100" dir="2700000" algn="tl">
                  <a:srgbClr val="000000">
                    <a:alpha val="43137"/>
                  </a:srgbClr>
                </a:outerShdw>
              </a:effectLst>
            </a:endParaRPr>
          </a:p>
        </p:txBody>
      </p:sp>
      <p:pic>
        <p:nvPicPr>
          <p:cNvPr id="132101" name="Picture 5" descr="C:\Documents and Settings\Gary Jacobson\Desktop\Kaibab Brachs.tif"/>
          <p:cNvPicPr>
            <a:picLocks noChangeAspect="1" noChangeArrowheads="1"/>
          </p:cNvPicPr>
          <p:nvPr/>
        </p:nvPicPr>
        <p:blipFill>
          <a:blip r:embed="rId4" cstate="print"/>
          <a:srcRect/>
          <a:stretch>
            <a:fillRect/>
          </a:stretch>
        </p:blipFill>
        <p:spPr bwMode="auto">
          <a:xfrm>
            <a:off x="6979613" y="4693614"/>
            <a:ext cx="2021546" cy="2021546"/>
          </a:xfrm>
          <a:prstGeom prst="rect">
            <a:avLst/>
          </a:prstGeom>
          <a:noFill/>
          <a:effectLst>
            <a:outerShdw blurRad="50800" dist="50800" dir="13560000" sx="104000" sy="104000" algn="r" rotWithShape="0">
              <a:prstClr val="black">
                <a:alpha val="62000"/>
              </a:prst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lg_poth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2743200" y="0"/>
            <a:ext cx="3657600" cy="584775"/>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Kaibab Potholes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Grand Canyon 18AGH"/>
          <p:cNvPicPr>
            <a:picLocks noChangeAspect="1" noChangeArrowheads="1"/>
          </p:cNvPicPr>
          <p:nvPr/>
        </p:nvPicPr>
        <p:blipFill>
          <a:blip r:embed="rId3"/>
          <a:srcRect/>
          <a:stretch>
            <a:fillRect/>
          </a:stretch>
        </p:blipFill>
        <p:spPr bwMode="auto">
          <a:xfrm>
            <a:off x="0" y="1"/>
            <a:ext cx="9144000" cy="6858000"/>
          </a:xfrm>
          <a:prstGeom prst="rect">
            <a:avLst/>
          </a:prstGeom>
          <a:noFill/>
          <a:ln w="9525">
            <a:noFill/>
            <a:miter lim="800000"/>
            <a:headEnd/>
            <a:tailEnd/>
          </a:ln>
        </p:spPr>
      </p:pic>
      <p:sp>
        <p:nvSpPr>
          <p:cNvPr id="3" name="Text Box 3"/>
          <p:cNvSpPr txBox="1">
            <a:spLocks noChangeArrowheads="1"/>
          </p:cNvSpPr>
          <p:nvPr/>
        </p:nvSpPr>
        <p:spPr bwMode="auto">
          <a:xfrm>
            <a:off x="1828800" y="685800"/>
            <a:ext cx="5486400" cy="584775"/>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Kaibab Sinkhole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tptsshor"/>
          <p:cNvPicPr>
            <a:picLocks noChangeAspect="1" noChangeArrowheads="1"/>
          </p:cNvPicPr>
          <p:nvPr/>
        </p:nvPicPr>
        <p:blipFill>
          <a:blip r:embed="rId3"/>
          <a:srcRect t="3819" b="15991"/>
          <a:stretch>
            <a:fillRect/>
          </a:stretch>
        </p:blipFill>
        <p:spPr bwMode="auto">
          <a:xfrm>
            <a:off x="-114300" y="2628900"/>
            <a:ext cx="9372600" cy="1600200"/>
          </a:xfrm>
          <a:prstGeom prst="rect">
            <a:avLst/>
          </a:prstGeom>
          <a:noFill/>
          <a:ln w="9525">
            <a:noFill/>
            <a:miter lim="800000"/>
            <a:headEnd/>
            <a:tailEnd/>
          </a:ln>
        </p:spPr>
      </p:pic>
      <p:sp>
        <p:nvSpPr>
          <p:cNvPr id="90115" name="Text Box 3"/>
          <p:cNvSpPr txBox="1">
            <a:spLocks noChangeArrowheads="1"/>
          </p:cNvSpPr>
          <p:nvPr/>
        </p:nvSpPr>
        <p:spPr bwMode="auto">
          <a:xfrm>
            <a:off x="0" y="1676400"/>
            <a:ext cx="8763000" cy="579438"/>
          </a:xfrm>
          <a:prstGeom prst="rect">
            <a:avLst/>
          </a:prstGeom>
          <a:noFill/>
          <a:ln w="9525">
            <a:noFill/>
            <a:miter lim="800000"/>
            <a:headEnd/>
            <a:tailEnd/>
          </a:ln>
        </p:spPr>
        <p:txBody>
          <a:bodyPr>
            <a:spAutoFit/>
          </a:bodyPr>
          <a:lstStyle/>
          <a:p>
            <a:pPr>
              <a:spcBef>
                <a:spcPct val="50000"/>
              </a:spcBef>
            </a:pPr>
            <a:r>
              <a:rPr lang="en-US" dirty="0"/>
              <a:t>The </a:t>
            </a:r>
            <a:r>
              <a:rPr lang="en-US" dirty="0" smtClean="0"/>
              <a:t>“Second” </a:t>
            </a:r>
            <a:r>
              <a:rPr lang="en-US" dirty="0"/>
              <a:t>Transgression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6781800" y="914400"/>
            <a:ext cx="2362200" cy="5210175"/>
          </a:xfrm>
          <a:prstGeom prst="rect">
            <a:avLst/>
          </a:prstGeom>
          <a:noFill/>
          <a:ln w="9525">
            <a:noFill/>
            <a:miter lim="800000"/>
            <a:headEnd/>
            <a:tailEnd/>
          </a:ln>
        </p:spPr>
        <p:txBody>
          <a:bodyPr>
            <a:spAutoFit/>
          </a:bodyPr>
          <a:lstStyle/>
          <a:p>
            <a:pPr algn="l">
              <a:spcBef>
                <a:spcPct val="50000"/>
              </a:spcBef>
            </a:pPr>
            <a:r>
              <a:rPr lang="en-US"/>
              <a:t>KNOW           THE               CANYON’S     HISTORY        </a:t>
            </a:r>
          </a:p>
          <a:p>
            <a:pPr algn="l">
              <a:spcBef>
                <a:spcPct val="50000"/>
              </a:spcBef>
            </a:pPr>
            <a:r>
              <a:rPr lang="en-US"/>
              <a:t>STUDY           ROCKS          </a:t>
            </a:r>
            <a:r>
              <a:rPr lang="en-US">
                <a:solidFill>
                  <a:srgbClr val="FF0000"/>
                </a:solidFill>
              </a:rPr>
              <a:t>TRULY</a:t>
            </a:r>
            <a:r>
              <a:rPr lang="en-US"/>
              <a:t>           MADE             BY                   TIME</a:t>
            </a:r>
            <a:r>
              <a:rPr lang="en-US" sz="2800"/>
              <a:t>           </a:t>
            </a:r>
          </a:p>
        </p:txBody>
      </p:sp>
      <p:pic>
        <p:nvPicPr>
          <p:cNvPr id="4" name="Picture 5"/>
          <p:cNvPicPr>
            <a:picLocks noChangeAspect="1" noChangeArrowheads="1"/>
          </p:cNvPicPr>
          <p:nvPr/>
        </p:nvPicPr>
        <p:blipFill>
          <a:blip r:embed="rId3"/>
          <a:srcRect/>
          <a:stretch>
            <a:fillRect/>
          </a:stretch>
        </p:blipFill>
        <p:spPr bwMode="auto">
          <a:xfrm>
            <a:off x="0" y="0"/>
            <a:ext cx="6297613" cy="6858000"/>
          </a:xfrm>
          <a:prstGeom prst="rect">
            <a:avLst/>
          </a:prstGeom>
          <a:noFill/>
          <a:ln w="38100">
            <a:noFill/>
            <a:miter lim="800000"/>
            <a:headEnd/>
            <a:tailEnd/>
          </a:ln>
        </p:spPr>
      </p:pic>
      <p:sp>
        <p:nvSpPr>
          <p:cNvPr id="5" name="TextBox 4"/>
          <p:cNvSpPr txBox="1"/>
          <p:nvPr/>
        </p:nvSpPr>
        <p:spPr>
          <a:xfrm>
            <a:off x="914400" y="52578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1st</a:t>
            </a:r>
          </a:p>
        </p:txBody>
      </p:sp>
      <p:sp>
        <p:nvSpPr>
          <p:cNvPr id="6" name="TextBox 5"/>
          <p:cNvSpPr txBox="1"/>
          <p:nvPr/>
        </p:nvSpPr>
        <p:spPr>
          <a:xfrm>
            <a:off x="914400" y="4038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2nd</a:t>
            </a:r>
          </a:p>
        </p:txBody>
      </p:sp>
      <p:sp>
        <p:nvSpPr>
          <p:cNvPr id="7" name="TextBox 6"/>
          <p:cNvSpPr txBox="1"/>
          <p:nvPr/>
        </p:nvSpPr>
        <p:spPr>
          <a:xfrm>
            <a:off x="914400" y="31496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3rd</a:t>
            </a:r>
          </a:p>
        </p:txBody>
      </p:sp>
      <p:sp>
        <p:nvSpPr>
          <p:cNvPr id="8" name="TextBox 7"/>
          <p:cNvSpPr txBox="1"/>
          <p:nvPr/>
        </p:nvSpPr>
        <p:spPr>
          <a:xfrm>
            <a:off x="914400" y="1676400"/>
            <a:ext cx="914400"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4th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srcRect l="29258" t="30786" r="3331" b="6217"/>
          <a:stretch>
            <a:fillRect/>
          </a:stretch>
        </p:blipFill>
        <p:spPr bwMode="auto">
          <a:xfrm>
            <a:off x="-41564" y="209550"/>
            <a:ext cx="9185564" cy="6438900"/>
          </a:xfrm>
          <a:prstGeom prst="rect">
            <a:avLst/>
          </a:prstGeom>
          <a:noFill/>
          <a:ln w="9525">
            <a:noFill/>
            <a:miter lim="800000"/>
            <a:headEnd/>
            <a:tailEnd/>
          </a:ln>
        </p:spPr>
      </p:pic>
      <p:sp>
        <p:nvSpPr>
          <p:cNvPr id="3" name="TextBox 2"/>
          <p:cNvSpPr txBox="1"/>
          <p:nvPr/>
        </p:nvSpPr>
        <p:spPr>
          <a:xfrm>
            <a:off x="-76200" y="3494782"/>
            <a:ext cx="411480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Eroded </a:t>
            </a:r>
            <a:r>
              <a:rPr lang="en-US" dirty="0" err="1" smtClean="0">
                <a:effectLst>
                  <a:outerShdw blurRad="38100" dist="38100" dir="2700000" algn="tl">
                    <a:srgbClr val="000000">
                      <a:alpha val="43137"/>
                    </a:srgbClr>
                  </a:outerShdw>
                </a:effectLst>
              </a:rPr>
              <a:t>Muav</a:t>
            </a:r>
            <a:r>
              <a:rPr lang="en-US" dirty="0" smtClean="0">
                <a:effectLst>
                  <a:outerShdw blurRad="38100" dist="38100" dir="2700000" algn="tl">
                    <a:srgbClr val="000000">
                      <a:alpha val="43137"/>
                    </a:srgbClr>
                  </a:outerShdw>
                </a:effectLst>
              </a:rPr>
              <a:t> Limestone seafloor</a:t>
            </a:r>
          </a:p>
        </p:txBody>
      </p:sp>
      <p:cxnSp>
        <p:nvCxnSpPr>
          <p:cNvPr id="5" name="Straight Arrow Connector 4"/>
          <p:cNvCxnSpPr/>
          <p:nvPr/>
        </p:nvCxnSpPr>
        <p:spPr bwMode="auto">
          <a:xfrm>
            <a:off x="3429000" y="3886200"/>
            <a:ext cx="990600" cy="228600"/>
          </a:xfrm>
          <a:prstGeom prst="straightConnector1">
            <a:avLst/>
          </a:prstGeom>
          <a:solidFill>
            <a:schemeClr val="accent1"/>
          </a:solidFill>
          <a:ln w="50800" cap="flat" cmpd="sng" algn="ctr">
            <a:solidFill>
              <a:schemeClr val="bg1"/>
            </a:solidFill>
            <a:prstDash val="solid"/>
            <a:round/>
            <a:headEnd type="none" w="med" len="med"/>
            <a:tailEnd type="triangle"/>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0" name="Picture 6" descr="http://www.physci.mc.maricopa.edu/Geology/FieldTrips/ColoradoRiver/2004Summer/ColoradoRiver_2004Summer_Images_640/CR_Leighty_053004_3765_Mile039_TempleButteChannel.JPG"/>
          <p:cNvPicPr>
            <a:picLocks noChangeAspect="1" noChangeArrowheads="1"/>
          </p:cNvPicPr>
          <p:nvPr/>
        </p:nvPicPr>
        <p:blipFill>
          <a:blip r:embed="rId3"/>
          <a:srcRect/>
          <a:stretch>
            <a:fillRect/>
          </a:stretch>
        </p:blipFill>
        <p:spPr bwMode="auto">
          <a:xfrm>
            <a:off x="0" y="0"/>
            <a:ext cx="9143998" cy="6858000"/>
          </a:xfrm>
          <a:prstGeom prst="rect">
            <a:avLst/>
          </a:prstGeom>
          <a:noFill/>
        </p:spPr>
      </p:pic>
      <p:sp>
        <p:nvSpPr>
          <p:cNvPr id="6" name="TextBox 5"/>
          <p:cNvSpPr txBox="1"/>
          <p:nvPr/>
        </p:nvSpPr>
        <p:spPr>
          <a:xfrm>
            <a:off x="-457200" y="2844225"/>
            <a:ext cx="2514600" cy="584775"/>
          </a:xfrm>
          <a:prstGeom prst="rect">
            <a:avLst/>
          </a:prstGeom>
          <a:noFill/>
        </p:spPr>
        <p:txBody>
          <a:bodyPr wrap="square" rtlCol="0">
            <a:spAutoFit/>
          </a:bodyPr>
          <a:lstStyle/>
          <a:p>
            <a:r>
              <a:rPr lang="en-US" dirty="0" err="1" smtClean="0">
                <a:effectLst>
                  <a:outerShdw blurRad="38100" dist="38100" dir="2700000" algn="tl">
                    <a:srgbClr val="000000">
                      <a:alpha val="43137"/>
                    </a:srgbClr>
                  </a:outerShdw>
                </a:effectLst>
              </a:rPr>
              <a:t>Muav</a:t>
            </a:r>
            <a:endParaRPr lang="en-US" dirty="0" smtClean="0">
              <a:effectLst>
                <a:outerShdw blurRad="38100" dist="38100" dir="2700000" algn="tl">
                  <a:srgbClr val="000000">
                    <a:alpha val="43137"/>
                  </a:srgbClr>
                </a:outerShdw>
              </a:effectLst>
            </a:endParaRPr>
          </a:p>
        </p:txBody>
      </p:sp>
      <p:sp>
        <p:nvSpPr>
          <p:cNvPr id="7" name="TextBox 6"/>
          <p:cNvSpPr txBox="1"/>
          <p:nvPr/>
        </p:nvSpPr>
        <p:spPr>
          <a:xfrm>
            <a:off x="2819400" y="457200"/>
            <a:ext cx="4724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Redwall </a:t>
            </a:r>
          </a:p>
        </p:txBody>
      </p:sp>
      <p:sp>
        <p:nvSpPr>
          <p:cNvPr id="8" name="TextBox 7"/>
          <p:cNvSpPr txBox="1"/>
          <p:nvPr/>
        </p:nvSpPr>
        <p:spPr>
          <a:xfrm>
            <a:off x="3505200" y="2362200"/>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Temple Butte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dirty="0" smtClean="0">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10454</TotalTime>
  <Words>2548</Words>
  <Application>Microsoft Office PowerPoint</Application>
  <PresentationFormat>On-screen Show (4:3)</PresentationFormat>
  <Paragraphs>265</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122</cp:revision>
  <dcterms:created xsi:type="dcterms:W3CDTF">2005-02-28T05:50:15Z</dcterms:created>
  <dcterms:modified xsi:type="dcterms:W3CDTF">2008-09-07T21:31:04Z</dcterms:modified>
</cp:coreProperties>
</file>